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7" r:id="rId2"/>
    <p:sldId id="256" r:id="rId3"/>
    <p:sldId id="260" r:id="rId4"/>
    <p:sldId id="264" r:id="rId5"/>
    <p:sldId id="285" r:id="rId6"/>
    <p:sldId id="283" r:id="rId7"/>
    <p:sldId id="261" r:id="rId8"/>
    <p:sldId id="270" r:id="rId9"/>
    <p:sldId id="271" r:id="rId10"/>
    <p:sldId id="272" r:id="rId11"/>
    <p:sldId id="273" r:id="rId12"/>
    <p:sldId id="276" r:id="rId13"/>
    <p:sldId id="274" r:id="rId14"/>
    <p:sldId id="275" r:id="rId15"/>
    <p:sldId id="277" r:id="rId16"/>
    <p:sldId id="278" r:id="rId17"/>
    <p:sldId id="286" r:id="rId18"/>
    <p:sldId id="287" r:id="rId19"/>
    <p:sldId id="288" r:id="rId20"/>
    <p:sldId id="265" r:id="rId21"/>
    <p:sldId id="266" r:id="rId22"/>
    <p:sldId id="290" r:id="rId23"/>
    <p:sldId id="291" r:id="rId24"/>
    <p:sldId id="268" r:id="rId25"/>
    <p:sldId id="269" r:id="rId26"/>
    <p:sldId id="282" r:id="rId27"/>
    <p:sldId id="281" r:id="rId28"/>
    <p:sldId id="279" r:id="rId29"/>
    <p:sldId id="284" r:id="rId30"/>
    <p:sldId id="263" r:id="rId31"/>
    <p:sldId id="25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90" autoAdjust="0"/>
    <p:restoredTop sz="75884" autoAdjust="0"/>
  </p:normalViewPr>
  <p:slideViewPr>
    <p:cSldViewPr snapToGrid="0" snapToObjects="1">
      <p:cViewPr varScale="1">
        <p:scale>
          <a:sx n="115" d="100"/>
          <a:sy n="115" d="100"/>
        </p:scale>
        <p:origin x="1120"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6" d="100"/>
          <a:sy n="116" d="100"/>
        </p:scale>
        <p:origin x="4232"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3A19C-592B-0D4B-8BDE-F965DE6D3001}" type="datetimeFigureOut">
              <a:rPr lang="en-US" smtClean="0"/>
              <a:t>4/11/18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35C84-59B7-7A40-8663-D5BB1306D0C5}" type="slidenum">
              <a:rPr lang="en-US" smtClean="0"/>
              <a:t>‹#›</a:t>
            </a:fld>
            <a:endParaRPr lang="en-US"/>
          </a:p>
        </p:txBody>
      </p:sp>
    </p:spTree>
    <p:extLst>
      <p:ext uri="{BB962C8B-B14F-4D97-AF65-F5344CB8AC3E}">
        <p14:creationId xmlns:p14="http://schemas.microsoft.com/office/powerpoint/2010/main" val="27346782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5C84-59B7-7A40-8663-D5BB1306D0C5}" type="slidenum">
              <a:rPr lang="en-US" smtClean="0"/>
              <a:t>1</a:t>
            </a:fld>
            <a:endParaRPr lang="en-US"/>
          </a:p>
        </p:txBody>
      </p:sp>
    </p:spTree>
    <p:extLst>
      <p:ext uri="{BB962C8B-B14F-4D97-AF65-F5344CB8AC3E}">
        <p14:creationId xmlns:p14="http://schemas.microsoft.com/office/powerpoint/2010/main" val="329411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 reflected a time when the debate centered around whether the institution of marriage was reserved for relationships between a man and a woman.  This statement, however, leaves open the question of whether a relationship of “love and mutual support” can exist between two persons of the same sex.</a:t>
            </a:r>
          </a:p>
        </p:txBody>
      </p:sp>
      <p:sp>
        <p:nvSpPr>
          <p:cNvPr id="4" name="Slide Number Placeholder 3"/>
          <p:cNvSpPr>
            <a:spLocks noGrp="1"/>
          </p:cNvSpPr>
          <p:nvPr>
            <p:ph type="sldNum" sz="quarter" idx="10"/>
          </p:nvPr>
        </p:nvSpPr>
        <p:spPr/>
        <p:txBody>
          <a:bodyPr/>
          <a:lstStyle/>
          <a:p>
            <a:fld id="{37635C84-59B7-7A40-8663-D5BB1306D0C5}" type="slidenum">
              <a:rPr lang="en-US" smtClean="0"/>
              <a:t>10</a:t>
            </a:fld>
            <a:endParaRPr lang="en-US"/>
          </a:p>
        </p:txBody>
      </p:sp>
    </p:spTree>
    <p:extLst>
      <p:ext uri="{BB962C8B-B14F-4D97-AF65-F5344CB8AC3E}">
        <p14:creationId xmlns:p14="http://schemas.microsoft.com/office/powerpoint/2010/main" val="368315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5C84-59B7-7A40-8663-D5BB1306D0C5}" type="slidenum">
              <a:rPr lang="en-US" smtClean="0"/>
              <a:t>11</a:t>
            </a:fld>
            <a:endParaRPr lang="en-US"/>
          </a:p>
        </p:txBody>
      </p:sp>
    </p:spTree>
    <p:extLst>
      <p:ext uri="{BB962C8B-B14F-4D97-AF65-F5344CB8AC3E}">
        <p14:creationId xmlns:p14="http://schemas.microsoft.com/office/powerpoint/2010/main" val="312522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time the UMC adopted a ban on homosexuals serving in ordained ministry.  And it established the standard of fidelity in marriage and celibacy in singleness, which assumed that only heterosexuals could be married.  </a:t>
            </a:r>
          </a:p>
        </p:txBody>
      </p:sp>
      <p:sp>
        <p:nvSpPr>
          <p:cNvPr id="4" name="Slide Number Placeholder 3"/>
          <p:cNvSpPr>
            <a:spLocks noGrp="1"/>
          </p:cNvSpPr>
          <p:nvPr>
            <p:ph type="sldNum" sz="quarter" idx="10"/>
          </p:nvPr>
        </p:nvSpPr>
        <p:spPr/>
        <p:txBody>
          <a:bodyPr/>
          <a:lstStyle/>
          <a:p>
            <a:fld id="{37635C84-59B7-7A40-8663-D5BB1306D0C5}" type="slidenum">
              <a:rPr lang="en-US" smtClean="0"/>
              <a:t>12</a:t>
            </a:fld>
            <a:endParaRPr lang="en-US"/>
          </a:p>
        </p:txBody>
      </p:sp>
    </p:spTree>
    <p:extLst>
      <p:ext uri="{BB962C8B-B14F-4D97-AF65-F5344CB8AC3E}">
        <p14:creationId xmlns:p14="http://schemas.microsoft.com/office/powerpoint/2010/main" val="706378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it seems like drawing clear lines about what behavior is acceptable, and who can be ordained or married, has drawn all our attention away from the urgency of being in ministry for and with all person.  What if every church reflected on how it is in ministry for and with homosexual persons?</a:t>
            </a:r>
          </a:p>
        </p:txBody>
      </p:sp>
      <p:sp>
        <p:nvSpPr>
          <p:cNvPr id="4" name="Slide Number Placeholder 3"/>
          <p:cNvSpPr>
            <a:spLocks noGrp="1"/>
          </p:cNvSpPr>
          <p:nvPr>
            <p:ph type="sldNum" sz="quarter" idx="10"/>
          </p:nvPr>
        </p:nvSpPr>
        <p:spPr/>
        <p:txBody>
          <a:bodyPr/>
          <a:lstStyle/>
          <a:p>
            <a:fld id="{37635C84-59B7-7A40-8663-D5BB1306D0C5}" type="slidenum">
              <a:rPr lang="en-US" smtClean="0"/>
              <a:t>13</a:t>
            </a:fld>
            <a:endParaRPr lang="en-US"/>
          </a:p>
        </p:txBody>
      </p:sp>
    </p:spTree>
    <p:extLst>
      <p:ext uri="{BB962C8B-B14F-4D97-AF65-F5344CB8AC3E}">
        <p14:creationId xmlns:p14="http://schemas.microsoft.com/office/powerpoint/2010/main" val="174473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 was an important affirmation of civil rights of homosexual persons.  </a:t>
            </a:r>
          </a:p>
        </p:txBody>
      </p:sp>
      <p:sp>
        <p:nvSpPr>
          <p:cNvPr id="4" name="Slide Number Placeholder 3"/>
          <p:cNvSpPr>
            <a:spLocks noGrp="1"/>
          </p:cNvSpPr>
          <p:nvPr>
            <p:ph type="sldNum" sz="quarter" idx="10"/>
          </p:nvPr>
        </p:nvSpPr>
        <p:spPr/>
        <p:txBody>
          <a:bodyPr/>
          <a:lstStyle/>
          <a:p>
            <a:fld id="{37635C84-59B7-7A40-8663-D5BB1306D0C5}" type="slidenum">
              <a:rPr lang="en-US" smtClean="0"/>
              <a:t>14</a:t>
            </a:fld>
            <a:endParaRPr lang="en-US"/>
          </a:p>
        </p:txBody>
      </p:sp>
    </p:spTree>
    <p:extLst>
      <p:ext uri="{BB962C8B-B14F-4D97-AF65-F5344CB8AC3E}">
        <p14:creationId xmlns:p14="http://schemas.microsoft.com/office/powerpoint/2010/main" val="251577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step to ensure that LGBTQ are not marginalized by their families.</a:t>
            </a:r>
          </a:p>
          <a:p>
            <a:r>
              <a:rPr lang="en-US" dirty="0"/>
              <a:t>And it institutes a ban on United Methodist funding to advocate acceptance of homosexuality.</a:t>
            </a:r>
          </a:p>
        </p:txBody>
      </p:sp>
      <p:sp>
        <p:nvSpPr>
          <p:cNvPr id="4" name="Slide Number Placeholder 3"/>
          <p:cNvSpPr>
            <a:spLocks noGrp="1"/>
          </p:cNvSpPr>
          <p:nvPr>
            <p:ph type="sldNum" sz="quarter" idx="10"/>
          </p:nvPr>
        </p:nvSpPr>
        <p:spPr/>
        <p:txBody>
          <a:bodyPr/>
          <a:lstStyle/>
          <a:p>
            <a:fld id="{37635C84-59B7-7A40-8663-D5BB1306D0C5}" type="slidenum">
              <a:rPr lang="en-US" smtClean="0"/>
              <a:t>15</a:t>
            </a:fld>
            <a:endParaRPr lang="en-US"/>
          </a:p>
        </p:txBody>
      </p:sp>
    </p:spTree>
    <p:extLst>
      <p:ext uri="{BB962C8B-B14F-4D97-AF65-F5344CB8AC3E}">
        <p14:creationId xmlns:p14="http://schemas.microsoft.com/office/powerpoint/2010/main" val="421919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2004 for the first time offenses that clergy could be charged with under church law were added to ensure that all clergy are celibate in singleness and faithful in heterosexual marriage, and that they do not perform homosexual unions or weddings.   </a:t>
            </a:r>
          </a:p>
        </p:txBody>
      </p:sp>
      <p:sp>
        <p:nvSpPr>
          <p:cNvPr id="4" name="Slide Number Placeholder 3"/>
          <p:cNvSpPr>
            <a:spLocks noGrp="1"/>
          </p:cNvSpPr>
          <p:nvPr>
            <p:ph type="sldNum" sz="quarter" idx="10"/>
          </p:nvPr>
        </p:nvSpPr>
        <p:spPr/>
        <p:txBody>
          <a:bodyPr/>
          <a:lstStyle/>
          <a:p>
            <a:fld id="{37635C84-59B7-7A40-8663-D5BB1306D0C5}" type="slidenum">
              <a:rPr lang="en-US" smtClean="0"/>
              <a:t>16</a:t>
            </a:fld>
            <a:endParaRPr lang="en-US"/>
          </a:p>
        </p:txBody>
      </p:sp>
    </p:spTree>
    <p:extLst>
      <p:ext uri="{BB962C8B-B14F-4D97-AF65-F5344CB8AC3E}">
        <p14:creationId xmlns:p14="http://schemas.microsoft.com/office/powerpoint/2010/main" val="3500791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5C84-59B7-7A40-8663-D5BB1306D0C5}" type="slidenum">
              <a:rPr lang="en-US" smtClean="0"/>
              <a:t>17</a:t>
            </a:fld>
            <a:endParaRPr lang="en-US"/>
          </a:p>
        </p:txBody>
      </p:sp>
    </p:spTree>
    <p:extLst>
      <p:ext uri="{BB962C8B-B14F-4D97-AF65-F5344CB8AC3E}">
        <p14:creationId xmlns:p14="http://schemas.microsoft.com/office/powerpoint/2010/main" val="3500791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5C84-59B7-7A40-8663-D5BB1306D0C5}" type="slidenum">
              <a:rPr lang="en-US" smtClean="0"/>
              <a:t>18</a:t>
            </a:fld>
            <a:endParaRPr lang="en-US"/>
          </a:p>
        </p:txBody>
      </p:sp>
    </p:spTree>
    <p:extLst>
      <p:ext uri="{BB962C8B-B14F-4D97-AF65-F5344CB8AC3E}">
        <p14:creationId xmlns:p14="http://schemas.microsoft.com/office/powerpoint/2010/main" val="3500791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provision was added in response to laws in some nations where homosexuality is punishable by imprisonment and even by death.</a:t>
            </a:r>
          </a:p>
        </p:txBody>
      </p:sp>
      <p:sp>
        <p:nvSpPr>
          <p:cNvPr id="4" name="Slide Number Placeholder 3"/>
          <p:cNvSpPr>
            <a:spLocks noGrp="1"/>
          </p:cNvSpPr>
          <p:nvPr>
            <p:ph type="sldNum" sz="quarter" idx="10"/>
          </p:nvPr>
        </p:nvSpPr>
        <p:spPr/>
        <p:txBody>
          <a:bodyPr/>
          <a:lstStyle/>
          <a:p>
            <a:fld id="{37635C84-59B7-7A40-8663-D5BB1306D0C5}" type="slidenum">
              <a:rPr lang="en-US" smtClean="0"/>
              <a:t>19</a:t>
            </a:fld>
            <a:endParaRPr lang="en-US"/>
          </a:p>
        </p:txBody>
      </p:sp>
    </p:spTree>
    <p:extLst>
      <p:ext uri="{BB962C8B-B14F-4D97-AF65-F5344CB8AC3E}">
        <p14:creationId xmlns:p14="http://schemas.microsoft.com/office/powerpoint/2010/main" val="350079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Table Talk.  As you know gatherings like this are occurring among United Methodists across the Greater Northwest Area:  in the Alaska Conference, the Oregon-Idaho Conference and the Pacific Northwest.  And similar conversations are taking place across our Church around the world.</a:t>
            </a:r>
          </a:p>
          <a:p>
            <a:endParaRPr lang="en-US" dirty="0"/>
          </a:p>
          <a:p>
            <a:r>
              <a:rPr lang="en-US" dirty="0"/>
              <a:t>There are at least two purposes for this gathering</a:t>
            </a:r>
          </a:p>
          <a:p>
            <a:pPr marL="228600" indent="-228600">
              <a:buAutoNum type="arabicPeriod"/>
            </a:pPr>
            <a:r>
              <a:rPr lang="en-US" dirty="0"/>
              <a:t>To inform you the big changes for our Church that may be coming in the next few months.</a:t>
            </a:r>
          </a:p>
          <a:p>
            <a:pPr marL="228600" indent="-228600">
              <a:buAutoNum type="arabicPeriod"/>
            </a:pPr>
            <a:r>
              <a:rPr lang="en-US" dirty="0"/>
              <a:t>To provide a safe space for United Methodist people to talk with one another about the Unity of our Church, which is at risk, and God’s will regarding homosexuality.  Our disagreements about human sexuality threaten to tear our church apart.  And it is so difficult to talk about this part of our lives, which is so very private, even taboo.</a:t>
            </a:r>
          </a:p>
        </p:txBody>
      </p:sp>
      <p:sp>
        <p:nvSpPr>
          <p:cNvPr id="4" name="Slide Number Placeholder 3"/>
          <p:cNvSpPr>
            <a:spLocks noGrp="1"/>
          </p:cNvSpPr>
          <p:nvPr>
            <p:ph type="sldNum" sz="quarter" idx="10"/>
          </p:nvPr>
        </p:nvSpPr>
        <p:spPr/>
        <p:txBody>
          <a:bodyPr/>
          <a:lstStyle/>
          <a:p>
            <a:fld id="{37635C84-59B7-7A40-8663-D5BB1306D0C5}" type="slidenum">
              <a:rPr lang="en-US" smtClean="0"/>
              <a:t>2</a:t>
            </a:fld>
            <a:endParaRPr lang="en-US"/>
          </a:p>
        </p:txBody>
      </p:sp>
    </p:spTree>
    <p:extLst>
      <p:ext uri="{BB962C8B-B14F-4D97-AF65-F5344CB8AC3E}">
        <p14:creationId xmlns:p14="http://schemas.microsoft.com/office/powerpoint/2010/main" val="266645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couldn’t the church just remain silent about homosexuality, like it had been for so many years?</a:t>
            </a:r>
          </a:p>
          <a:p>
            <a:r>
              <a:rPr lang="en-US" dirty="0"/>
              <a:t>Why did it need to change its stance time and again over these years?</a:t>
            </a:r>
          </a:p>
          <a:p>
            <a:r>
              <a:rPr lang="en-US" dirty="0"/>
              <a:t>Why do we keep having to talk about it?  </a:t>
            </a:r>
          </a:p>
          <a:p>
            <a:r>
              <a:rPr lang="en-US" dirty="0"/>
              <a:t>Our church teaches, in the </a:t>
            </a:r>
            <a:r>
              <a:rPr lang="en-US" i="1" dirty="0"/>
              <a:t>Book of Discipline, </a:t>
            </a:r>
            <a:r>
              <a:rPr lang="en-US" dirty="0"/>
              <a:t>it’s our job to keep listening to God, and to continue to adapt our teachings and practices as our understanding of God’s will, the human condition, and the social relations changes over time.</a:t>
            </a:r>
            <a:r>
              <a:rPr lang="en-US" i="1" dirty="0"/>
              <a:t> </a:t>
            </a:r>
            <a:endParaRPr lang="en-US" dirty="0"/>
          </a:p>
        </p:txBody>
      </p:sp>
      <p:sp>
        <p:nvSpPr>
          <p:cNvPr id="4" name="Slide Number Placeholder 3"/>
          <p:cNvSpPr>
            <a:spLocks noGrp="1"/>
          </p:cNvSpPr>
          <p:nvPr>
            <p:ph type="sldNum" sz="quarter" idx="10"/>
          </p:nvPr>
        </p:nvSpPr>
        <p:spPr/>
        <p:txBody>
          <a:bodyPr/>
          <a:lstStyle/>
          <a:p>
            <a:fld id="{37635C84-59B7-7A40-8663-D5BB1306D0C5}" type="slidenum">
              <a:rPr lang="en-US" smtClean="0"/>
              <a:t>20</a:t>
            </a:fld>
            <a:endParaRPr lang="en-US"/>
          </a:p>
        </p:txBody>
      </p:sp>
    </p:spTree>
    <p:extLst>
      <p:ext uri="{BB962C8B-B14F-4D97-AF65-F5344CB8AC3E}">
        <p14:creationId xmlns:p14="http://schemas.microsoft.com/office/powerpoint/2010/main" val="295206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facing the church is whether our differences are so deep that we need to separate into 2 or more groups as we continue to seek God’s will an way.</a:t>
            </a:r>
          </a:p>
          <a:p>
            <a:r>
              <a:rPr lang="en-US" dirty="0"/>
              <a:t>OR, whether we can find a way to stay together while we do this work.</a:t>
            </a:r>
          </a:p>
        </p:txBody>
      </p:sp>
      <p:sp>
        <p:nvSpPr>
          <p:cNvPr id="4" name="Slide Number Placeholder 3"/>
          <p:cNvSpPr>
            <a:spLocks noGrp="1"/>
          </p:cNvSpPr>
          <p:nvPr>
            <p:ph type="sldNum" sz="quarter" idx="10"/>
          </p:nvPr>
        </p:nvSpPr>
        <p:spPr/>
        <p:txBody>
          <a:bodyPr/>
          <a:lstStyle/>
          <a:p>
            <a:fld id="{37635C84-59B7-7A40-8663-D5BB1306D0C5}" type="slidenum">
              <a:rPr lang="en-US" smtClean="0"/>
              <a:t>21</a:t>
            </a:fld>
            <a:endParaRPr lang="en-US"/>
          </a:p>
        </p:txBody>
      </p:sp>
    </p:spTree>
    <p:extLst>
      <p:ext uri="{BB962C8B-B14F-4D97-AF65-F5344CB8AC3E}">
        <p14:creationId xmlns:p14="http://schemas.microsoft.com/office/powerpoint/2010/main" val="888790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founder of the Methodist movement gave us four sources of Christian authority.  As we seek God’s will, we search these for guidance:</a:t>
            </a:r>
          </a:p>
          <a:p>
            <a:r>
              <a:rPr lang="en-US" dirty="0"/>
              <a:t>What does scripture teach?</a:t>
            </a:r>
          </a:p>
          <a:p>
            <a:r>
              <a:rPr lang="en-US" dirty="0"/>
              <a:t>What does Church Tradition teach?  In the writings of church leaders through the centuries, in doctrine.  Methodists look to John Wesley’s sermons as authoritative, but also to the </a:t>
            </a:r>
            <a:r>
              <a:rPr lang="en-US" i="1" dirty="0"/>
              <a:t>Book of Discipline </a:t>
            </a:r>
            <a:r>
              <a:rPr lang="en-US" dirty="0"/>
              <a:t>and the </a:t>
            </a:r>
            <a:r>
              <a:rPr lang="en-US" i="1" dirty="0"/>
              <a:t>Book of Resolutions, </a:t>
            </a:r>
            <a:r>
              <a:rPr lang="en-US" dirty="0"/>
              <a:t>even recognizing that they change with some regularity.  Still, they represent the guidance of our highest legislative body.</a:t>
            </a:r>
          </a:p>
        </p:txBody>
      </p:sp>
      <p:sp>
        <p:nvSpPr>
          <p:cNvPr id="4" name="Slide Number Placeholder 3"/>
          <p:cNvSpPr>
            <a:spLocks noGrp="1"/>
          </p:cNvSpPr>
          <p:nvPr>
            <p:ph type="sldNum" sz="quarter" idx="10"/>
          </p:nvPr>
        </p:nvSpPr>
        <p:spPr/>
        <p:txBody>
          <a:bodyPr/>
          <a:lstStyle/>
          <a:p>
            <a:fld id="{37635C84-59B7-7A40-8663-D5BB1306D0C5}" type="slidenum">
              <a:rPr lang="en-US" smtClean="0"/>
              <a:t>22</a:t>
            </a:fld>
            <a:endParaRPr lang="en-US"/>
          </a:p>
        </p:txBody>
      </p:sp>
    </p:spTree>
    <p:extLst>
      <p:ext uri="{BB962C8B-B14F-4D97-AF65-F5344CB8AC3E}">
        <p14:creationId xmlns:p14="http://schemas.microsoft.com/office/powerpoint/2010/main" val="88879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 teaching is not scripture.</a:t>
            </a:r>
          </a:p>
          <a:p>
            <a:r>
              <a:rPr lang="en-US" dirty="0"/>
              <a:t>It is not experience.</a:t>
            </a:r>
          </a:p>
          <a:p>
            <a:r>
              <a:rPr lang="en-US" dirty="0"/>
              <a:t>And it is not reason.</a:t>
            </a:r>
          </a:p>
          <a:p>
            <a:r>
              <a:rPr lang="en-US" dirty="0"/>
              <a:t>Christian teaching is Tradition:  the teachings of the Church.</a:t>
            </a:r>
          </a:p>
          <a:p>
            <a:r>
              <a:rPr lang="en-US" dirty="0"/>
              <a:t>Wesley scholar, Albert </a:t>
            </a:r>
            <a:r>
              <a:rPr lang="en-US" dirty="0" err="1"/>
              <a:t>Outler</a:t>
            </a:r>
            <a:r>
              <a:rPr lang="en-US" dirty="0"/>
              <a:t>, helped to craft the language of “incompatible with Christian teaching”.  And he knew very well that Christian teaching changed with time.  The Church’s teaching adapts to changing circumstances.  </a:t>
            </a:r>
          </a:p>
        </p:txBody>
      </p:sp>
      <p:sp>
        <p:nvSpPr>
          <p:cNvPr id="4" name="Slide Number Placeholder 3"/>
          <p:cNvSpPr>
            <a:spLocks noGrp="1"/>
          </p:cNvSpPr>
          <p:nvPr>
            <p:ph type="sldNum" sz="quarter" idx="10"/>
          </p:nvPr>
        </p:nvSpPr>
        <p:spPr/>
        <p:txBody>
          <a:bodyPr/>
          <a:lstStyle/>
          <a:p>
            <a:fld id="{37635C84-59B7-7A40-8663-D5BB1306D0C5}" type="slidenum">
              <a:rPr lang="en-US" smtClean="0"/>
              <a:t>23</a:t>
            </a:fld>
            <a:endParaRPr lang="en-US"/>
          </a:p>
        </p:txBody>
      </p:sp>
    </p:spTree>
    <p:extLst>
      <p:ext uri="{BB962C8B-B14F-4D97-AF65-F5344CB8AC3E}">
        <p14:creationId xmlns:p14="http://schemas.microsoft.com/office/powerpoint/2010/main" val="290733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r>
              <a:rPr lang="en-US" dirty="0"/>
              <a:t>Divorce</a:t>
            </a:r>
          </a:p>
          <a:p>
            <a:r>
              <a:rPr lang="en-US" dirty="0"/>
              <a:t>Dietary laws:  pork, shell fish</a:t>
            </a:r>
          </a:p>
          <a:p>
            <a:r>
              <a:rPr lang="en-US" dirty="0"/>
              <a:t>Tithing</a:t>
            </a:r>
          </a:p>
          <a:p>
            <a:r>
              <a:rPr lang="en-US" dirty="0"/>
              <a:t>Welcoming foreigners, widows, orphans</a:t>
            </a:r>
          </a:p>
          <a:p>
            <a:r>
              <a:rPr lang="en-US" dirty="0"/>
              <a:t>Submission and silence of women</a:t>
            </a:r>
          </a:p>
          <a:p>
            <a:r>
              <a:rPr lang="en-US" dirty="0"/>
              <a:t>Circumcision</a:t>
            </a:r>
          </a:p>
          <a:p>
            <a:r>
              <a:rPr lang="en-US" dirty="0"/>
              <a:t>Piercings</a:t>
            </a:r>
          </a:p>
          <a:p>
            <a:r>
              <a:rPr lang="en-US" dirty="0"/>
              <a:t>Mixed fabrics</a:t>
            </a:r>
          </a:p>
          <a:p>
            <a:r>
              <a:rPr lang="en-US" dirty="0"/>
              <a:t>How did Christian practice set some of these laws aside?  </a:t>
            </a:r>
          </a:p>
          <a:p>
            <a:r>
              <a:rPr lang="en-US" dirty="0"/>
              <a:t>Why doesn’t the church today insist that married people remain in their marriages?</a:t>
            </a:r>
          </a:p>
          <a:p>
            <a:r>
              <a:rPr lang="en-US" dirty="0"/>
              <a:t>How many of us still believe that women should remain silent in church?</a:t>
            </a:r>
          </a:p>
          <a:p>
            <a:r>
              <a:rPr lang="en-US" dirty="0"/>
              <a:t>How would we know today if the church’s teaching about homosexuality should adapt?  </a:t>
            </a:r>
          </a:p>
        </p:txBody>
      </p:sp>
      <p:sp>
        <p:nvSpPr>
          <p:cNvPr id="4" name="Slide Number Placeholder 3"/>
          <p:cNvSpPr>
            <a:spLocks noGrp="1"/>
          </p:cNvSpPr>
          <p:nvPr>
            <p:ph type="sldNum" sz="quarter" idx="10"/>
          </p:nvPr>
        </p:nvSpPr>
        <p:spPr/>
        <p:txBody>
          <a:bodyPr/>
          <a:lstStyle/>
          <a:p>
            <a:fld id="{37635C84-59B7-7A40-8663-D5BB1306D0C5}" type="slidenum">
              <a:rPr lang="en-US" smtClean="0"/>
              <a:t>24</a:t>
            </a:fld>
            <a:endParaRPr lang="en-US"/>
          </a:p>
        </p:txBody>
      </p:sp>
    </p:spTree>
    <p:extLst>
      <p:ext uri="{BB962C8B-B14F-4D97-AF65-F5344CB8AC3E}">
        <p14:creationId xmlns:p14="http://schemas.microsoft.com/office/powerpoint/2010/main" val="2907333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seems to suggest that the lives of LGBTQ young people are at risk when their religious communities do not accept them.  How do you respond?</a:t>
            </a:r>
          </a:p>
        </p:txBody>
      </p:sp>
      <p:sp>
        <p:nvSpPr>
          <p:cNvPr id="4" name="Slide Number Placeholder 3"/>
          <p:cNvSpPr>
            <a:spLocks noGrp="1"/>
          </p:cNvSpPr>
          <p:nvPr>
            <p:ph type="sldNum" sz="quarter" idx="10"/>
          </p:nvPr>
        </p:nvSpPr>
        <p:spPr/>
        <p:txBody>
          <a:bodyPr/>
          <a:lstStyle/>
          <a:p>
            <a:fld id="{37635C84-59B7-7A40-8663-D5BB1306D0C5}" type="slidenum">
              <a:rPr lang="en-US" smtClean="0"/>
              <a:t>25</a:t>
            </a:fld>
            <a:endParaRPr lang="en-US"/>
          </a:p>
        </p:txBody>
      </p:sp>
    </p:spTree>
    <p:extLst>
      <p:ext uri="{BB962C8B-B14F-4D97-AF65-F5344CB8AC3E}">
        <p14:creationId xmlns:p14="http://schemas.microsoft.com/office/powerpoint/2010/main" val="2356645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these findings mean for the future of the church,</a:t>
            </a:r>
          </a:p>
          <a:p>
            <a:r>
              <a:rPr lang="en-US" dirty="0"/>
              <a:t>For carrying the gospel message to a new generation?</a:t>
            </a:r>
          </a:p>
          <a:p>
            <a:r>
              <a:rPr lang="en-US" dirty="0"/>
              <a:t>Have we failed by not raising them right?  </a:t>
            </a:r>
          </a:p>
          <a:p>
            <a:r>
              <a:rPr lang="en-US" dirty="0"/>
              <a:t>OR, is there a new reality that the church is struggling to embrace?  </a:t>
            </a:r>
          </a:p>
          <a:p>
            <a:r>
              <a:rPr lang="en-US" dirty="0"/>
              <a:t>As you will hear, the two sketches of A Way Forward that the COBs considered last week appeal to these two different diagnoses of church decline:</a:t>
            </a:r>
          </a:p>
          <a:p>
            <a:pPr marL="228600" indent="-228600">
              <a:buAutoNum type="arabicPeriod"/>
            </a:pPr>
            <a:r>
              <a:rPr lang="en-US" dirty="0"/>
              <a:t>We have failed to hold fast to eternal teachings and practices</a:t>
            </a:r>
          </a:p>
          <a:p>
            <a:pPr marL="228600" indent="-228600">
              <a:buAutoNum type="arabicPeriod"/>
            </a:pPr>
            <a:r>
              <a:rPr lang="en-US" dirty="0"/>
              <a:t>We have failed to adapt to our environment as LGBTQ persons have come out of the closet within our churches as well as in society at large.</a:t>
            </a:r>
          </a:p>
        </p:txBody>
      </p:sp>
      <p:sp>
        <p:nvSpPr>
          <p:cNvPr id="4" name="Slide Number Placeholder 3"/>
          <p:cNvSpPr>
            <a:spLocks noGrp="1"/>
          </p:cNvSpPr>
          <p:nvPr>
            <p:ph type="sldNum" sz="quarter" idx="10"/>
          </p:nvPr>
        </p:nvSpPr>
        <p:spPr/>
        <p:txBody>
          <a:bodyPr/>
          <a:lstStyle/>
          <a:p>
            <a:fld id="{37635C84-59B7-7A40-8663-D5BB1306D0C5}" type="slidenum">
              <a:rPr lang="en-US" smtClean="0"/>
              <a:t>26</a:t>
            </a:fld>
            <a:endParaRPr lang="en-US"/>
          </a:p>
        </p:txBody>
      </p:sp>
    </p:spTree>
    <p:extLst>
      <p:ext uri="{BB962C8B-B14F-4D97-AF65-F5344CB8AC3E}">
        <p14:creationId xmlns:p14="http://schemas.microsoft.com/office/powerpoint/2010/main" val="43953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5C84-59B7-7A40-8663-D5BB1306D0C5}" type="slidenum">
              <a:rPr lang="en-US" smtClean="0"/>
              <a:t>27</a:t>
            </a:fld>
            <a:endParaRPr lang="en-US"/>
          </a:p>
        </p:txBody>
      </p:sp>
    </p:spTree>
    <p:extLst>
      <p:ext uri="{BB962C8B-B14F-4D97-AF65-F5344CB8AC3E}">
        <p14:creationId xmlns:p14="http://schemas.microsoft.com/office/powerpoint/2010/main" val="244637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Polygamy:  when a man with 2 wives becomes a Christian and asks to be baptized, it doesn’t help anyone if he abandons the second wife and her children.  We have to adapt our ministry to our context.</a:t>
            </a:r>
          </a:p>
          <a:p>
            <a:endParaRPr lang="en-US" dirty="0"/>
          </a:p>
          <a:p>
            <a:r>
              <a:rPr lang="en-US" dirty="0"/>
              <a:t>What does pedophilia refer to in an African context?   Child brides.  When a young girl is married at 12 or 13 years old.  </a:t>
            </a:r>
          </a:p>
          <a:p>
            <a:endParaRPr lang="en-US" dirty="0"/>
          </a:p>
          <a:p>
            <a:r>
              <a:rPr lang="en-US" dirty="0"/>
              <a:t>African bishops say to the American Church about these matters, “You must trust the church in Africa to adapt to the circumstances we face.”  </a:t>
            </a:r>
          </a:p>
        </p:txBody>
      </p:sp>
      <p:sp>
        <p:nvSpPr>
          <p:cNvPr id="4" name="Slide Number Placeholder 3"/>
          <p:cNvSpPr>
            <a:spLocks noGrp="1"/>
          </p:cNvSpPr>
          <p:nvPr>
            <p:ph type="sldNum" sz="quarter" idx="10"/>
          </p:nvPr>
        </p:nvSpPr>
        <p:spPr/>
        <p:txBody>
          <a:bodyPr/>
          <a:lstStyle/>
          <a:p>
            <a:fld id="{37635C84-59B7-7A40-8663-D5BB1306D0C5}" type="slidenum">
              <a:rPr lang="en-US" smtClean="0"/>
              <a:t>28</a:t>
            </a:fld>
            <a:endParaRPr lang="en-US"/>
          </a:p>
        </p:txBody>
      </p:sp>
    </p:spTree>
    <p:extLst>
      <p:ext uri="{BB962C8B-B14F-4D97-AF65-F5344CB8AC3E}">
        <p14:creationId xmlns:p14="http://schemas.microsoft.com/office/powerpoint/2010/main" val="973648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Convicted humility= bring your convictions, but meet others’ convictions with humility.  We know that God speaks to all people, and none of us hear God perfectly.  Or, maybe, as one of your former bishops used to say, “There is more than one right answer.  The church needs each person’s strong convictions.  And it needs us all to strive for faith that is deep enough and an understanding that is broad enough to make sense of the strong differences among us.  </a:t>
            </a:r>
          </a:p>
          <a:p>
            <a:endParaRPr lang="en-US" dirty="0"/>
          </a:p>
        </p:txBody>
      </p:sp>
      <p:sp>
        <p:nvSpPr>
          <p:cNvPr id="4" name="Slide Number Placeholder 3"/>
          <p:cNvSpPr>
            <a:spLocks noGrp="1"/>
          </p:cNvSpPr>
          <p:nvPr>
            <p:ph type="sldNum" sz="quarter" idx="10"/>
          </p:nvPr>
        </p:nvSpPr>
        <p:spPr/>
        <p:txBody>
          <a:bodyPr/>
          <a:lstStyle/>
          <a:p>
            <a:fld id="{37635C84-59B7-7A40-8663-D5BB1306D0C5}" type="slidenum">
              <a:rPr lang="en-US" smtClean="0"/>
              <a:t>29</a:t>
            </a:fld>
            <a:endParaRPr lang="en-US"/>
          </a:p>
        </p:txBody>
      </p:sp>
    </p:spTree>
    <p:extLst>
      <p:ext uri="{BB962C8B-B14F-4D97-AF65-F5344CB8AC3E}">
        <p14:creationId xmlns:p14="http://schemas.microsoft.com/office/powerpoint/2010/main" val="97364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deep things, people sometimes have strong feelings.  </a:t>
            </a:r>
          </a:p>
          <a:p>
            <a:r>
              <a:rPr lang="en-US" dirty="0"/>
              <a:t>It can even feel like the most basic parts of our identity and values are under attack.</a:t>
            </a:r>
          </a:p>
          <a:p>
            <a:r>
              <a:rPr lang="en-US" dirty="0"/>
              <a:t>So, it’s especially important that we handle each other with care.  </a:t>
            </a:r>
          </a:p>
          <a:p>
            <a:r>
              <a:rPr lang="en-US" dirty="0"/>
              <a:t>Strong feelings are a sign that we’re doing important work.  </a:t>
            </a:r>
          </a:p>
          <a:p>
            <a:r>
              <a:rPr lang="en-US" dirty="0"/>
              <a:t>I invite you, if you notice strong feelings welling up in yourself,</a:t>
            </a:r>
          </a:p>
          <a:p>
            <a:r>
              <a:rPr lang="en-US" dirty="0"/>
              <a:t>Or if you sense that someone in the group is becoming agitated,</a:t>
            </a:r>
          </a:p>
          <a:p>
            <a:r>
              <a:rPr lang="en-US" dirty="0"/>
              <a:t>Lower your voice.  Slow the conversation down, maybe say something like,</a:t>
            </a:r>
          </a:p>
          <a:p>
            <a:r>
              <a:rPr lang="en-US" dirty="0"/>
              <a:t>“Wow, I didn’t realize I felt so strongly about this.”</a:t>
            </a:r>
          </a:p>
          <a:p>
            <a:r>
              <a:rPr lang="en-US" dirty="0"/>
              <a:t>OR, “I can see that this is an area of importance for you.”</a:t>
            </a:r>
          </a:p>
        </p:txBody>
      </p:sp>
      <p:sp>
        <p:nvSpPr>
          <p:cNvPr id="4" name="Slide Number Placeholder 3"/>
          <p:cNvSpPr>
            <a:spLocks noGrp="1"/>
          </p:cNvSpPr>
          <p:nvPr>
            <p:ph type="sldNum" sz="quarter" idx="10"/>
          </p:nvPr>
        </p:nvSpPr>
        <p:spPr/>
        <p:txBody>
          <a:bodyPr/>
          <a:lstStyle/>
          <a:p>
            <a:fld id="{37635C84-59B7-7A40-8663-D5BB1306D0C5}" type="slidenum">
              <a:rPr lang="en-US" smtClean="0"/>
              <a:t>3</a:t>
            </a:fld>
            <a:endParaRPr lang="en-US"/>
          </a:p>
        </p:txBody>
      </p:sp>
    </p:spTree>
    <p:extLst>
      <p:ext uri="{BB962C8B-B14F-4D97-AF65-F5344CB8AC3E}">
        <p14:creationId xmlns:p14="http://schemas.microsoft.com/office/powerpoint/2010/main" val="858831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5C84-59B7-7A40-8663-D5BB1306D0C5}" type="slidenum">
              <a:rPr lang="en-US" smtClean="0"/>
              <a:t>30</a:t>
            </a:fld>
            <a:endParaRPr lang="en-US"/>
          </a:p>
        </p:txBody>
      </p:sp>
    </p:spTree>
    <p:extLst>
      <p:ext uri="{BB962C8B-B14F-4D97-AF65-F5344CB8AC3E}">
        <p14:creationId xmlns:p14="http://schemas.microsoft.com/office/powerpoint/2010/main" val="3583549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635C84-59B7-7A40-8663-D5BB1306D0C5}" type="slidenum">
              <a:rPr lang="en-US" smtClean="0"/>
              <a:t>31</a:t>
            </a:fld>
            <a:endParaRPr lang="en-US"/>
          </a:p>
        </p:txBody>
      </p:sp>
    </p:spTree>
    <p:extLst>
      <p:ext uri="{BB962C8B-B14F-4D97-AF65-F5344CB8AC3E}">
        <p14:creationId xmlns:p14="http://schemas.microsoft.com/office/powerpoint/2010/main" val="4130031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don’t take your own feelings at face value.  Explore them.</a:t>
            </a:r>
          </a:p>
          <a:p>
            <a:r>
              <a:rPr lang="en-US" dirty="0"/>
              <a:t>The strength of the feeling is a good indicator that something important is going on.</a:t>
            </a:r>
          </a:p>
          <a:p>
            <a:r>
              <a:rPr lang="en-US" dirty="0"/>
              <a:t>Most people have a “preferred” negative emotion.  So, it’s important to ask yourself if the feeling on the surface is substituting for a deeper emotion.</a:t>
            </a:r>
          </a:p>
          <a:p>
            <a:r>
              <a:rPr lang="en-US" dirty="0"/>
              <a:t>You might ask yourself, for example:</a:t>
            </a:r>
          </a:p>
          <a:p>
            <a:r>
              <a:rPr lang="en-US" dirty="0"/>
              <a:t>I am feeling angry.  Is fear or sorrow hiding out beneath my anger?  </a:t>
            </a:r>
          </a:p>
          <a:p>
            <a:r>
              <a:rPr lang="en-US" dirty="0"/>
              <a:t>Is there some pain from the past that informs my fear?  </a:t>
            </a:r>
          </a:p>
          <a:p>
            <a:r>
              <a:rPr lang="en-US" dirty="0"/>
              <a:t>Or, do my tears mark a place where I experience injustice?</a:t>
            </a:r>
          </a:p>
        </p:txBody>
      </p:sp>
      <p:sp>
        <p:nvSpPr>
          <p:cNvPr id="4" name="Slide Number Placeholder 3"/>
          <p:cNvSpPr>
            <a:spLocks noGrp="1"/>
          </p:cNvSpPr>
          <p:nvPr>
            <p:ph type="sldNum" sz="quarter" idx="10"/>
          </p:nvPr>
        </p:nvSpPr>
        <p:spPr/>
        <p:txBody>
          <a:bodyPr/>
          <a:lstStyle/>
          <a:p>
            <a:fld id="{37635C84-59B7-7A40-8663-D5BB1306D0C5}" type="slidenum">
              <a:rPr lang="en-US" smtClean="0"/>
              <a:t>4</a:t>
            </a:fld>
            <a:endParaRPr lang="en-US"/>
          </a:p>
        </p:txBody>
      </p:sp>
    </p:spTree>
    <p:extLst>
      <p:ext uri="{BB962C8B-B14F-4D97-AF65-F5344CB8AC3E}">
        <p14:creationId xmlns:p14="http://schemas.microsoft.com/office/powerpoint/2010/main" val="186457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these four years in the Greater Northwest, we are trying to learn again what Jesus taught us about love.  </a:t>
            </a:r>
          </a:p>
          <a:p>
            <a:r>
              <a:rPr lang="en-US" dirty="0"/>
              <a:t>Read aloud with me this conversation between the lawyer and Jesus.</a:t>
            </a:r>
          </a:p>
          <a:p>
            <a:r>
              <a:rPr lang="en-US" dirty="0"/>
              <a:t>[read aloud in unison]</a:t>
            </a:r>
          </a:p>
          <a:p>
            <a:r>
              <a:rPr lang="en-US" dirty="0"/>
              <a:t>All these years later, we are still trying to understand what this kind of love requires of us.  What it leads us toward.  </a:t>
            </a:r>
          </a:p>
        </p:txBody>
      </p:sp>
      <p:sp>
        <p:nvSpPr>
          <p:cNvPr id="4" name="Slide Number Placeholder 3"/>
          <p:cNvSpPr>
            <a:spLocks noGrp="1"/>
          </p:cNvSpPr>
          <p:nvPr>
            <p:ph type="sldNum" sz="quarter" idx="10"/>
          </p:nvPr>
        </p:nvSpPr>
        <p:spPr/>
        <p:txBody>
          <a:bodyPr/>
          <a:lstStyle/>
          <a:p>
            <a:fld id="{37635C84-59B7-7A40-8663-D5BB1306D0C5}" type="slidenum">
              <a:rPr lang="en-US" smtClean="0"/>
              <a:t>5</a:t>
            </a:fld>
            <a:endParaRPr lang="en-US"/>
          </a:p>
        </p:txBody>
      </p:sp>
    </p:spTree>
    <p:extLst>
      <p:ext uri="{BB962C8B-B14F-4D97-AF65-F5344CB8AC3E}">
        <p14:creationId xmlns:p14="http://schemas.microsoft.com/office/powerpoint/2010/main" val="266645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44 years,  and longer, since the merger that created the United Methodist Church in 1968, we have struggled with the question, how does God intend for human beings to share physical love in sexual relationships.  The world has changed a lot </a:t>
            </a:r>
          </a:p>
          <a:p>
            <a:r>
              <a:rPr lang="en-US" dirty="0"/>
              <a:t>--As the United Methodist Church has grown and expanded around the world, representation in decision-making at the highest levels has increased from Africa and the Philippines, while it has decreased from the US.  The social contexts around the world are very different.  Social movements and scientific research do not progress at the same rate in different places.  The most urgent issues vary from place to place.  </a:t>
            </a:r>
          </a:p>
          <a:p>
            <a:r>
              <a:rPr lang="en-US" dirty="0"/>
              <a:t>--As the  US has come to accept LGBTQ people more, and has legalized marriage between two people of the same gender, other parts of the world have criminalized homosexual behavior.  When delegates gather from around the world to govern the Church, we don’t agree.  And the distribution of delegates over the years has shifted from the US to Africa and other oversees regions. </a:t>
            </a:r>
          </a:p>
        </p:txBody>
      </p:sp>
      <p:sp>
        <p:nvSpPr>
          <p:cNvPr id="4" name="Slide Number Placeholder 3"/>
          <p:cNvSpPr>
            <a:spLocks noGrp="1"/>
          </p:cNvSpPr>
          <p:nvPr>
            <p:ph type="sldNum" sz="quarter" idx="10"/>
          </p:nvPr>
        </p:nvSpPr>
        <p:spPr/>
        <p:txBody>
          <a:bodyPr/>
          <a:lstStyle/>
          <a:p>
            <a:fld id="{37635C84-59B7-7A40-8663-D5BB1306D0C5}" type="slidenum">
              <a:rPr lang="en-US" smtClean="0"/>
              <a:t>6</a:t>
            </a:fld>
            <a:endParaRPr lang="en-US"/>
          </a:p>
        </p:txBody>
      </p:sp>
    </p:spTree>
    <p:extLst>
      <p:ext uri="{BB962C8B-B14F-4D97-AF65-F5344CB8AC3E}">
        <p14:creationId xmlns:p14="http://schemas.microsoft.com/office/powerpoint/2010/main" val="295562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Bishop Elaine shared with us: </a:t>
            </a:r>
          </a:p>
          <a:p>
            <a:r>
              <a:rPr lang="en-US" dirty="0"/>
              <a:t>I was 17 years old and never been properly kissed when a 16 year old boy in MYF shyly admitted to me that he thought he might be gay, and wondered if there was a place for him in the church.  He was as sexually uninitiated as I was.  I bring Michael with me to this conversation, to every conversation in the church about whether LGBTQ people are welcome in the church. </a:t>
            </a:r>
          </a:p>
          <a:p>
            <a:endParaRPr lang="en-US" dirty="0"/>
          </a:p>
          <a:p>
            <a:r>
              <a:rPr lang="en-US" dirty="0"/>
              <a:t>And just to be certain that we are speaking the same language, I understand LGBTQ to stand for lesbian, gay, bisexual, </a:t>
            </a:r>
            <a:r>
              <a:rPr lang="en-US" dirty="0" err="1"/>
              <a:t>Ttransgender</a:t>
            </a:r>
            <a:r>
              <a:rPr lang="en-US" dirty="0"/>
              <a:t> and queer or questioning.  Some people add I for intersex and A for asexual.  I take LGBTQIA to be shorthand for – we aren’t all made alike.  Sexual identity, practice, and orientation are complicated.</a:t>
            </a:r>
          </a:p>
        </p:txBody>
      </p:sp>
      <p:sp>
        <p:nvSpPr>
          <p:cNvPr id="4" name="Slide Number Placeholder 3"/>
          <p:cNvSpPr>
            <a:spLocks noGrp="1"/>
          </p:cNvSpPr>
          <p:nvPr>
            <p:ph type="sldNum" sz="quarter" idx="10"/>
          </p:nvPr>
        </p:nvSpPr>
        <p:spPr/>
        <p:txBody>
          <a:bodyPr/>
          <a:lstStyle/>
          <a:p>
            <a:fld id="{37635C84-59B7-7A40-8663-D5BB1306D0C5}" type="slidenum">
              <a:rPr lang="en-US" smtClean="0"/>
              <a:t>7</a:t>
            </a:fld>
            <a:endParaRPr lang="en-US"/>
          </a:p>
        </p:txBody>
      </p:sp>
    </p:spTree>
    <p:extLst>
      <p:ext uri="{BB962C8B-B14F-4D97-AF65-F5344CB8AC3E}">
        <p14:creationId xmlns:p14="http://schemas.microsoft.com/office/powerpoint/2010/main" val="72034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to how the Methodist Church and the Evangelical United Brethren Church spoke about marriage prior to merger in 1968.</a:t>
            </a:r>
          </a:p>
          <a:p>
            <a:endParaRPr lang="en-US" dirty="0"/>
          </a:p>
          <a:p>
            <a:r>
              <a:rPr lang="en-US" dirty="0"/>
              <a:t>[Read aloud]  </a:t>
            </a:r>
          </a:p>
        </p:txBody>
      </p:sp>
      <p:sp>
        <p:nvSpPr>
          <p:cNvPr id="4" name="Slide Number Placeholder 3"/>
          <p:cNvSpPr>
            <a:spLocks noGrp="1"/>
          </p:cNvSpPr>
          <p:nvPr>
            <p:ph type="sldNum" sz="quarter" idx="10"/>
          </p:nvPr>
        </p:nvSpPr>
        <p:spPr/>
        <p:txBody>
          <a:bodyPr/>
          <a:lstStyle/>
          <a:p>
            <a:fld id="{37635C84-59B7-7A40-8663-D5BB1306D0C5}" type="slidenum">
              <a:rPr lang="en-US" smtClean="0"/>
              <a:t>8</a:t>
            </a:fld>
            <a:endParaRPr lang="en-US"/>
          </a:p>
        </p:txBody>
      </p:sp>
    </p:spTree>
    <p:extLst>
      <p:ext uri="{BB962C8B-B14F-4D97-AF65-F5344CB8AC3E}">
        <p14:creationId xmlns:p14="http://schemas.microsoft.com/office/powerpoint/2010/main" val="163083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1972 some speakers in the debate at  the General Conference equated homosexuality with promiscuity, pedophilia, bestiality.   Most present could not imagine a day when homosexual couples would marry for life, raise families, and ask for the blessing of the church.  Our context has changed radically since 1972 – in the US.  But it has not changed on the same schedule or at the same rate around the world.  And it has not changes for everyone in the US.  So we find ourselves stretched, sometimes to the breaking point, and we find ourselves in conflict with one another.  </a:t>
            </a:r>
          </a:p>
        </p:txBody>
      </p:sp>
      <p:sp>
        <p:nvSpPr>
          <p:cNvPr id="4" name="Slide Number Placeholder 3"/>
          <p:cNvSpPr>
            <a:spLocks noGrp="1"/>
          </p:cNvSpPr>
          <p:nvPr>
            <p:ph type="sldNum" sz="quarter" idx="10"/>
          </p:nvPr>
        </p:nvSpPr>
        <p:spPr/>
        <p:txBody>
          <a:bodyPr/>
          <a:lstStyle/>
          <a:p>
            <a:fld id="{37635C84-59B7-7A40-8663-D5BB1306D0C5}" type="slidenum">
              <a:rPr lang="en-US" smtClean="0"/>
              <a:t>9</a:t>
            </a:fld>
            <a:endParaRPr lang="en-US"/>
          </a:p>
        </p:txBody>
      </p:sp>
    </p:spTree>
    <p:extLst>
      <p:ext uri="{BB962C8B-B14F-4D97-AF65-F5344CB8AC3E}">
        <p14:creationId xmlns:p14="http://schemas.microsoft.com/office/powerpoint/2010/main" val="1305616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32" name="Straight Connector 31"/>
            <p:cNvCxnSpPr/>
            <p:nvPr/>
          </p:nvCxnSpPr>
          <p:spPr>
            <a:xfrm>
              <a:off x="9371012" y="0"/>
              <a:ext cx="1219200" cy="6858000"/>
            </a:xfrm>
            <a:prstGeom prst="line">
              <a:avLst/>
            </a:prstGeom>
            <a:ln w="9525">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no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8467"/>
              <a:ext cx="842596" cy="5674621"/>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2" name="Picture 21">
            <a:extLst>
              <a:ext uri="{FF2B5EF4-FFF2-40B4-BE49-F238E27FC236}">
                <a16:creationId xmlns:a16="http://schemas.microsoft.com/office/drawing/2014/main" id="{7D834003-0117-D841-A07F-3A342E4A5AE4}"/>
              </a:ext>
            </a:extLst>
          </p:cNvPr>
          <p:cNvPicPr>
            <a:picLocks noChangeAspect="1"/>
          </p:cNvPicPr>
          <p:nvPr userDrawn="1"/>
        </p:nvPicPr>
        <p:blipFill>
          <a:blip r:embed="rId2"/>
          <a:stretch>
            <a:fillRect/>
          </a:stretch>
        </p:blipFill>
        <p:spPr>
          <a:xfrm>
            <a:off x="231387" y="5765869"/>
            <a:ext cx="2184400" cy="914400"/>
          </a:xfrm>
          <a:prstGeom prst="rect">
            <a:avLst/>
          </a:prstGeom>
        </p:spPr>
      </p:pic>
      <p:sp>
        <p:nvSpPr>
          <p:cNvPr id="23" name="TextBox 22">
            <a:extLst>
              <a:ext uri="{FF2B5EF4-FFF2-40B4-BE49-F238E27FC236}">
                <a16:creationId xmlns:a16="http://schemas.microsoft.com/office/drawing/2014/main" id="{F3EBF409-0C4A-1145-A5E6-F044CC7A9AC1}"/>
              </a:ext>
            </a:extLst>
          </p:cNvPr>
          <p:cNvSpPr txBox="1"/>
          <p:nvPr userDrawn="1"/>
        </p:nvSpPr>
        <p:spPr>
          <a:xfrm>
            <a:off x="3100440" y="6123863"/>
            <a:ext cx="5588000" cy="430887"/>
          </a:xfrm>
          <a:prstGeom prst="rect">
            <a:avLst/>
          </a:prstGeom>
          <a:noFill/>
        </p:spPr>
        <p:txBody>
          <a:bodyPr wrap="square" rtlCol="0">
            <a:spAutoFit/>
          </a:bodyPr>
          <a:lstStyle/>
          <a:p>
            <a:r>
              <a:rPr lang="en-US" sz="2200" dirty="0">
                <a:solidFill>
                  <a:srgbClr val="000000"/>
                </a:solidFill>
                <a:latin typeface="Adobe Caslon Pro" panose="0205050205050A020403" pitchFamily="18" charset="77"/>
              </a:rPr>
              <a:t>Finding a Way Forward </a:t>
            </a:r>
            <a:r>
              <a:rPr lang="en-US" sz="1800" dirty="0">
                <a:solidFill>
                  <a:schemeClr val="accent1"/>
                </a:solidFill>
                <a:latin typeface="Adobe Caslon Pro" panose="0205050205050A020403" pitchFamily="18" charset="77"/>
              </a:rPr>
              <a:t>►</a:t>
            </a:r>
            <a:r>
              <a:rPr lang="en-US" sz="2200" dirty="0">
                <a:solidFill>
                  <a:srgbClr val="000000"/>
                </a:solidFill>
                <a:latin typeface="Adobe Caslon Pro" panose="0205050205050A020403" pitchFamily="18" charset="77"/>
              </a:rPr>
              <a:t> </a:t>
            </a:r>
            <a:r>
              <a:rPr lang="en-US" sz="2200" b="1" i="0" dirty="0">
                <a:solidFill>
                  <a:srgbClr val="000000"/>
                </a:solidFill>
                <a:latin typeface="Adobe Caslon Pro" panose="0205050205050A020403" pitchFamily="18" charset="77"/>
              </a:rPr>
              <a:t>Together</a:t>
            </a:r>
            <a:endParaRPr lang="en-US" sz="2200" dirty="0">
              <a:solidFill>
                <a:srgbClr val="000000"/>
              </a:solidFill>
              <a:latin typeface="Adobe Caslon Pro" panose="0205050205050A020403" pitchFamily="18" charset="77"/>
            </a:endParaRPr>
          </a:p>
        </p:txBody>
      </p:sp>
      <p:pic>
        <p:nvPicPr>
          <p:cNvPr id="25" name="Picture 24">
            <a:extLst>
              <a:ext uri="{FF2B5EF4-FFF2-40B4-BE49-F238E27FC236}">
                <a16:creationId xmlns:a16="http://schemas.microsoft.com/office/drawing/2014/main" id="{62715E93-056A-3A47-AA9A-AF94354B014D}"/>
              </a:ext>
            </a:extLst>
          </p:cNvPr>
          <p:cNvPicPr>
            <a:picLocks noChangeAspect="1"/>
          </p:cNvPicPr>
          <p:nvPr userDrawn="1"/>
        </p:nvPicPr>
        <p:blipFill>
          <a:blip r:embed="rId3"/>
          <a:stretch>
            <a:fillRect/>
          </a:stretch>
        </p:blipFill>
        <p:spPr>
          <a:xfrm>
            <a:off x="8119167" y="5765869"/>
            <a:ext cx="908050" cy="9080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8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642554"/>
            <a:ext cx="8596667" cy="508269"/>
          </a:xfrm>
        </p:spPr>
        <p:txBody>
          <a:bodyPr anchor="b">
            <a:normAutofit/>
          </a:bodyPr>
          <a:lstStyle>
            <a:lvl1pPr algn="l">
              <a:defRPr sz="28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209292"/>
            <a:ext cx="8596667" cy="45773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1" cap="none"/>
            </a:lvl1pPr>
          </a:lstStyle>
          <a:p>
            <a:r>
              <a:rPr lang="en-US" dirty="0"/>
              <a:t>Click to edit Master title style</a:t>
            </a:r>
          </a:p>
        </p:txBody>
      </p:sp>
      <p:sp>
        <p:nvSpPr>
          <p:cNvPr id="3" name="Text Placeholder 2"/>
          <p:cNvSpPr>
            <a:spLocks noGrp="1"/>
          </p:cNvSpPr>
          <p:nvPr>
            <p:ph type="body" idx="1"/>
          </p:nvPr>
        </p:nvSpPr>
        <p:spPr>
          <a:xfrm>
            <a:off x="677335" y="4120441"/>
            <a:ext cx="8596668" cy="1570962"/>
          </a:xfrm>
        </p:spPr>
        <p:txBody>
          <a:bodyPr anchor="ctr">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292867"/>
            <a:ext cx="8596668" cy="1748495"/>
          </a:xfrm>
        </p:spPr>
        <p:txBody>
          <a:bodyPr anchor="ctr">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0" i="0" baseline="0" dirty="0">
                <a:ln w="3175" cmpd="sng">
                  <a:noFill/>
                </a:ln>
                <a:solidFill>
                  <a:schemeClr val="accent1">
                    <a:lumMod val="60000"/>
                    <a:lumOff val="40000"/>
                  </a:schemeClr>
                </a:solidFill>
                <a:effectLst/>
                <a:latin typeface="Cambria Regular" panose="02040503050406030204" pitchFamily="18" charset="0"/>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0" i="0" baseline="0" dirty="0">
                <a:ln w="3175" cmpd="sng">
                  <a:noFill/>
                </a:ln>
                <a:solidFill>
                  <a:schemeClr val="accent1">
                    <a:lumMod val="60000"/>
                    <a:lumOff val="40000"/>
                  </a:schemeClr>
                </a:solidFill>
                <a:latin typeface="Cambria Regular" panose="02040503050406030204" pitchFamily="18" charset="0"/>
              </a:rPr>
              <a:t>”</a:t>
            </a:r>
            <a:endParaRPr lang="en-US" b="0" i="0" dirty="0">
              <a:solidFill>
                <a:schemeClr val="accent1">
                  <a:lumMod val="60000"/>
                  <a:lumOff val="40000"/>
                </a:schemeClr>
              </a:solidFill>
              <a:latin typeface="Cambria Regular" panose="020405030504060302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119183"/>
            <a:ext cx="8596668" cy="2595460"/>
          </a:xfrm>
        </p:spPr>
        <p:txBody>
          <a:bodyPr anchor="b">
            <a:normAutofit/>
          </a:bodyPr>
          <a:lstStyle>
            <a:lvl1pPr algn="l">
              <a:defRPr sz="4400" b="1" cap="none"/>
            </a:lvl1pPr>
          </a:lstStyle>
          <a:p>
            <a:r>
              <a:rPr lang="en-US" dirty="0"/>
              <a:t>Click to edit Master title style</a:t>
            </a:r>
          </a:p>
        </p:txBody>
      </p:sp>
      <p:sp>
        <p:nvSpPr>
          <p:cNvPr id="3" name="Text Placeholder 2"/>
          <p:cNvSpPr>
            <a:spLocks noGrp="1"/>
          </p:cNvSpPr>
          <p:nvPr>
            <p:ph type="body" idx="1"/>
          </p:nvPr>
        </p:nvSpPr>
        <p:spPr>
          <a:xfrm>
            <a:off x="677335" y="3714643"/>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8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220840"/>
          </a:xfrm>
        </p:spPr>
        <p:txBody>
          <a:bodyPr anchor="t">
            <a:normAutofit/>
          </a:bodyPr>
          <a:lstStyle>
            <a:lvl1pPr marL="0" indent="0" algn="l">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0" i="0" baseline="0" dirty="0">
                <a:ln w="3175" cmpd="sng">
                  <a:noFill/>
                </a:ln>
                <a:solidFill>
                  <a:schemeClr val="accent1">
                    <a:lumMod val="60000"/>
                    <a:lumOff val="40000"/>
                  </a:schemeClr>
                </a:solidFill>
                <a:effectLst/>
                <a:latin typeface="Cambria Regular" panose="02040503050406030204" pitchFamily="18" charset="0"/>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0" i="0" baseline="0" dirty="0">
                <a:ln w="3175" cmpd="sng">
                  <a:noFill/>
                </a:ln>
                <a:solidFill>
                  <a:schemeClr val="accent1">
                    <a:lumMod val="60000"/>
                    <a:lumOff val="40000"/>
                  </a:schemeClr>
                </a:solidFill>
                <a:effectLst/>
                <a:latin typeface="Cambria Regular" panose="02040503050406030204" pitchFamily="18" charset="0"/>
              </a:rPr>
              <a: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1"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8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
        <p:nvSpPr>
          <p:cNvPr id="3" name="Text Placeholder 2"/>
          <p:cNvSpPr>
            <a:spLocks noGrp="1"/>
          </p:cNvSpPr>
          <p:nvPr>
            <p:ph type="body" idx="1"/>
          </p:nvPr>
        </p:nvSpPr>
        <p:spPr>
          <a:xfrm>
            <a:off x="677335" y="4527448"/>
            <a:ext cx="8596668" cy="1139574"/>
          </a:xfrm>
        </p:spPr>
        <p:txBody>
          <a:bodyPr anchor="t">
            <a:normAutofit/>
          </a:bodyPr>
          <a:lstStyle>
            <a:lvl1pPr marL="0" indent="0" algn="l">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i="0" cap="none">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normAutofit/>
          </a:bodyPr>
          <a:lstStyle>
            <a:lvl1pPr>
              <a:defRPr sz="3200"/>
            </a:lvl1pPr>
            <a:lvl2pPr>
              <a:defRPr sz="3200"/>
            </a:lvl2pPr>
            <a:lvl3pPr>
              <a:defRPr sz="3200"/>
            </a:lvl3pPr>
            <a:lvl4pPr>
              <a:defRPr sz="3200"/>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normAutofit/>
          </a:bodyPr>
          <a:lstStyle>
            <a:lvl1pPr>
              <a:defRPr sz="3200"/>
            </a:lvl1pPr>
            <a:lvl2pPr>
              <a:defRPr sz="3200"/>
            </a:lvl2pPr>
            <a:lvl3pPr>
              <a:defRPr sz="3200"/>
            </a:lvl3pPr>
            <a:lvl4pPr>
              <a:defRPr sz="3200"/>
            </a:lvl4pPr>
            <a:lvl5pPr>
              <a:defRPr sz="3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ext Box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159022"/>
          </a:xfrm>
        </p:spPr>
        <p:txBody>
          <a:bodyPr/>
          <a:lstStyle>
            <a:lvl1pPr>
              <a:defRPr b="0">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51261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87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no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54E4D9C8-6EA3-9F4E-9DC7-374D8B785FA4}"/>
              </a:ext>
            </a:extLst>
          </p:cNvPr>
          <p:cNvPicPr>
            <a:picLocks noChangeAspect="1"/>
          </p:cNvPicPr>
          <p:nvPr userDrawn="1"/>
        </p:nvPicPr>
        <p:blipFill>
          <a:blip r:embed="rId18"/>
          <a:stretch>
            <a:fillRect/>
          </a:stretch>
        </p:blipFill>
        <p:spPr>
          <a:xfrm>
            <a:off x="589895" y="5766725"/>
            <a:ext cx="2184400" cy="914400"/>
          </a:xfrm>
          <a:prstGeom prst="rect">
            <a:avLst/>
          </a:prstGeom>
        </p:spPr>
      </p:pic>
      <p:sp>
        <p:nvSpPr>
          <p:cNvPr id="13" name="TextBox 12">
            <a:extLst>
              <a:ext uri="{FF2B5EF4-FFF2-40B4-BE49-F238E27FC236}">
                <a16:creationId xmlns:a16="http://schemas.microsoft.com/office/drawing/2014/main" id="{9369663E-82E1-854B-817D-D9E82559EB74}"/>
              </a:ext>
            </a:extLst>
          </p:cNvPr>
          <p:cNvSpPr txBox="1"/>
          <p:nvPr userDrawn="1"/>
        </p:nvSpPr>
        <p:spPr>
          <a:xfrm>
            <a:off x="3324199" y="6066981"/>
            <a:ext cx="5588000" cy="430887"/>
          </a:xfrm>
          <a:prstGeom prst="rect">
            <a:avLst/>
          </a:prstGeom>
          <a:noFill/>
        </p:spPr>
        <p:txBody>
          <a:bodyPr wrap="square" rtlCol="0">
            <a:spAutoFit/>
          </a:bodyPr>
          <a:lstStyle/>
          <a:p>
            <a:r>
              <a:rPr lang="en-US" sz="2200" dirty="0">
                <a:solidFill>
                  <a:srgbClr val="000000"/>
                </a:solidFill>
                <a:latin typeface="Adobe Caslon Pro" panose="0205050205050A020403" pitchFamily="18" charset="77"/>
              </a:rPr>
              <a:t>Finding a Way Forward </a:t>
            </a:r>
            <a:r>
              <a:rPr lang="en-US" sz="1800" dirty="0">
                <a:solidFill>
                  <a:schemeClr val="accent1"/>
                </a:solidFill>
                <a:latin typeface="Adobe Caslon Pro" panose="0205050205050A020403" pitchFamily="18" charset="77"/>
              </a:rPr>
              <a:t>►</a:t>
            </a:r>
            <a:r>
              <a:rPr lang="en-US" sz="2200" dirty="0">
                <a:solidFill>
                  <a:srgbClr val="000000"/>
                </a:solidFill>
                <a:latin typeface="Adobe Caslon Pro" panose="0205050205050A020403" pitchFamily="18" charset="77"/>
              </a:rPr>
              <a:t> </a:t>
            </a:r>
            <a:r>
              <a:rPr lang="en-US" sz="2200" b="1" i="0" dirty="0">
                <a:solidFill>
                  <a:srgbClr val="000000"/>
                </a:solidFill>
                <a:latin typeface="Adobe Caslon Pro" panose="0205050205050A020403" pitchFamily="18" charset="77"/>
              </a:rPr>
              <a:t>Together</a:t>
            </a:r>
            <a:endParaRPr lang="en-US" sz="2200" dirty="0">
              <a:solidFill>
                <a:srgbClr val="000000"/>
              </a:solidFill>
              <a:latin typeface="Adobe Caslon Pro" panose="0205050205050A020403" pitchFamily="18" charset="77"/>
            </a:endParaRPr>
          </a:p>
        </p:txBody>
      </p:sp>
      <p:pic>
        <p:nvPicPr>
          <p:cNvPr id="14" name="Picture 13">
            <a:extLst>
              <a:ext uri="{FF2B5EF4-FFF2-40B4-BE49-F238E27FC236}">
                <a16:creationId xmlns:a16="http://schemas.microsoft.com/office/drawing/2014/main" id="{864FCFA1-F6FF-BB4A-A32E-879DC23256AB}"/>
              </a:ext>
            </a:extLst>
          </p:cNvPr>
          <p:cNvPicPr>
            <a:picLocks noChangeAspect="1"/>
          </p:cNvPicPr>
          <p:nvPr userDrawn="1"/>
        </p:nvPicPr>
        <p:blipFill>
          <a:blip r:embed="rId19"/>
          <a:stretch>
            <a:fillRect/>
          </a:stretch>
        </p:blipFill>
        <p:spPr>
          <a:xfrm>
            <a:off x="8138955" y="5766726"/>
            <a:ext cx="908050" cy="9080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67" r:id="rId7"/>
    <p:sldLayoutId id="2147483655" r:id="rId8"/>
    <p:sldLayoutId id="2147483668" r:id="rId9"/>
    <p:sldLayoutId id="2147483666" r:id="rId10"/>
    <p:sldLayoutId id="2147483657"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4000" b="1" i="0" kern="1200">
          <a:solidFill>
            <a:schemeClr val="accent1"/>
          </a:solidFill>
          <a:latin typeface="Calibri Bold"/>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3600" b="0" i="0" kern="1200">
          <a:solidFill>
            <a:schemeClr val="tx1">
              <a:lumMod val="75000"/>
              <a:lumOff val="25000"/>
            </a:schemeClr>
          </a:solidFill>
          <a:latin typeface="Calibri Bold"/>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600" b="0" i="0" kern="1200">
          <a:solidFill>
            <a:schemeClr val="tx1">
              <a:lumMod val="75000"/>
              <a:lumOff val="25000"/>
            </a:schemeClr>
          </a:solidFill>
          <a:latin typeface="Calibri Bold"/>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3600" b="0" i="0" kern="1200">
          <a:solidFill>
            <a:schemeClr val="tx1">
              <a:lumMod val="75000"/>
              <a:lumOff val="25000"/>
            </a:schemeClr>
          </a:solidFill>
          <a:latin typeface="Calibri Bold"/>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3600" b="0" i="0" kern="1200">
          <a:solidFill>
            <a:schemeClr val="tx1">
              <a:lumMod val="75000"/>
              <a:lumOff val="25000"/>
            </a:schemeClr>
          </a:solidFill>
          <a:latin typeface="Calibri Bold"/>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3600" b="0" i="0" kern="1200">
          <a:solidFill>
            <a:schemeClr val="tx1">
              <a:lumMod val="75000"/>
              <a:lumOff val="25000"/>
            </a:schemeClr>
          </a:solidFill>
          <a:latin typeface="Calibri Bold"/>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52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1976</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6" y="1560047"/>
            <a:ext cx="8558211" cy="3837995"/>
          </a:xfrm>
        </p:spPr>
        <p:txBody>
          <a:bodyPr>
            <a:normAutofit/>
          </a:bodyPr>
          <a:lstStyle/>
          <a:p>
            <a:r>
              <a:rPr lang="en-US" sz="3200" i="1" dirty="0">
                <a:latin typeface="Franklin Gothic Book"/>
                <a:cs typeface="Franklin Gothic Book"/>
              </a:rPr>
              <a:t>We assert the sanctity of the marriage covenant which is best expressed by love and mutual support.  Marriage between a man and woman has long been blessed by God and recognized by society.  </a:t>
            </a:r>
            <a:r>
              <a:rPr lang="en-US" sz="3200" i="1" u="sng" dirty="0">
                <a:latin typeface="Franklin Gothic Book"/>
                <a:cs typeface="Franklin Gothic Book"/>
              </a:rPr>
              <a:t>We do not recognize a relationship between two persons of the same sex as constituting marriage</a:t>
            </a:r>
            <a:r>
              <a:rPr lang="en-US" sz="3200" i="1" dirty="0">
                <a:latin typeface="Franklin Gothic Book"/>
                <a:cs typeface="Franklin Gothic Book"/>
              </a:rPr>
              <a:t>.</a:t>
            </a:r>
          </a:p>
        </p:txBody>
      </p:sp>
    </p:spTree>
    <p:extLst>
      <p:ext uri="{BB962C8B-B14F-4D97-AF65-F5344CB8AC3E}">
        <p14:creationId xmlns:p14="http://schemas.microsoft.com/office/powerpoint/2010/main" val="142855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1980</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6" y="2277947"/>
            <a:ext cx="8558211" cy="3120095"/>
          </a:xfrm>
        </p:spPr>
        <p:txBody>
          <a:bodyPr>
            <a:normAutofit/>
          </a:bodyPr>
          <a:lstStyle/>
          <a:p>
            <a:r>
              <a:rPr lang="en-US" sz="3200" i="1" dirty="0">
                <a:latin typeface="Franklin Gothic Book"/>
                <a:cs typeface="Franklin Gothic Book"/>
              </a:rPr>
              <a:t>Although men and women are sexual beings whether or not they are married, </a:t>
            </a:r>
            <a:r>
              <a:rPr lang="en-US" sz="3200" i="1" u="sng" dirty="0">
                <a:latin typeface="Franklin Gothic Book"/>
                <a:cs typeface="Franklin Gothic Book"/>
              </a:rPr>
              <a:t>sex between a man and a woman is only to be clearly affirmed in the marriage bond</a:t>
            </a:r>
            <a:r>
              <a:rPr lang="en-US" sz="3200" i="1" dirty="0">
                <a:latin typeface="Franklin Gothic Book"/>
                <a:cs typeface="Franklin Gothic Book"/>
              </a:rPr>
              <a:t>.</a:t>
            </a:r>
          </a:p>
          <a:p>
            <a:endParaRPr lang="en-US" sz="3200" dirty="0">
              <a:latin typeface="Franklin Gothic Book"/>
              <a:cs typeface="Franklin Gothic Book"/>
            </a:endParaRPr>
          </a:p>
        </p:txBody>
      </p:sp>
    </p:spTree>
    <p:extLst>
      <p:ext uri="{BB962C8B-B14F-4D97-AF65-F5344CB8AC3E}">
        <p14:creationId xmlns:p14="http://schemas.microsoft.com/office/powerpoint/2010/main" val="87729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1984</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6" y="2057055"/>
            <a:ext cx="8558211" cy="3340987"/>
          </a:xfrm>
        </p:spPr>
        <p:txBody>
          <a:bodyPr>
            <a:normAutofit fontScale="92500" lnSpcReduction="10000"/>
          </a:bodyPr>
          <a:lstStyle/>
          <a:p>
            <a:r>
              <a:rPr lang="en-US" sz="3200" i="1" dirty="0">
                <a:latin typeface="Franklin Gothic Book"/>
                <a:cs typeface="Franklin Gothic Book"/>
              </a:rPr>
              <a:t>Since the practice of homosexuality is incompatible with Christian teaching, self-avowed practicing </a:t>
            </a:r>
            <a:r>
              <a:rPr lang="en-US" sz="3200" i="1" u="sng" dirty="0">
                <a:latin typeface="Franklin Gothic Book"/>
                <a:cs typeface="Franklin Gothic Book"/>
              </a:rPr>
              <a:t>homosexuals are not to be accepted as candidates, ordained as ministers, or appointed to serve </a:t>
            </a:r>
            <a:r>
              <a:rPr lang="en-US" sz="3200" i="1" dirty="0">
                <a:latin typeface="Franklin Gothic Book"/>
                <a:cs typeface="Franklin Gothic Book"/>
              </a:rPr>
              <a:t>in The United Methodist Church. . . </a:t>
            </a:r>
          </a:p>
          <a:p>
            <a:r>
              <a:rPr lang="en-US" sz="3200" dirty="0">
                <a:latin typeface="Franklin Gothic Book"/>
                <a:cs typeface="Franklin Gothic Book"/>
              </a:rPr>
              <a:t>Clergy to agree to</a:t>
            </a:r>
            <a:r>
              <a:rPr lang="en-US" sz="3200" i="1" dirty="0">
                <a:latin typeface="Franklin Gothic Book"/>
                <a:cs typeface="Franklin Gothic Book"/>
              </a:rPr>
              <a:t>: </a:t>
            </a:r>
            <a:r>
              <a:rPr lang="en-US" sz="3200" i="1" u="sng" dirty="0">
                <a:latin typeface="Franklin Gothic Book"/>
                <a:cs typeface="Franklin Gothic Book"/>
              </a:rPr>
              <a:t>fidelity in marriage an celibacy in singleness</a:t>
            </a:r>
            <a:r>
              <a:rPr lang="en-US" sz="3200" i="1" dirty="0">
                <a:latin typeface="Franklin Gothic Book"/>
                <a:cs typeface="Franklin Gothic Book"/>
              </a:rPr>
              <a:t>. . .</a:t>
            </a:r>
          </a:p>
        </p:txBody>
      </p:sp>
    </p:spTree>
    <p:extLst>
      <p:ext uri="{BB962C8B-B14F-4D97-AF65-F5344CB8AC3E}">
        <p14:creationId xmlns:p14="http://schemas.microsoft.com/office/powerpoint/2010/main" val="271573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1988</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6" y="2057055"/>
            <a:ext cx="8558211" cy="3340987"/>
          </a:xfrm>
        </p:spPr>
        <p:txBody>
          <a:bodyPr>
            <a:normAutofit/>
          </a:bodyPr>
          <a:lstStyle/>
          <a:p>
            <a:r>
              <a:rPr lang="en-US" sz="3200" i="1" dirty="0">
                <a:latin typeface="Franklin Gothic Book"/>
                <a:cs typeface="Franklin Gothic Book"/>
              </a:rPr>
              <a:t>Although we do not condone the practice of homosexuality and consider this practice incompatible with Christian teaching, we affirm that </a:t>
            </a:r>
            <a:r>
              <a:rPr lang="en-US" sz="3200" i="1" u="sng" dirty="0">
                <a:latin typeface="Franklin Gothic Book"/>
                <a:cs typeface="Franklin Gothic Book"/>
              </a:rPr>
              <a:t>God’s grace is available to all.  </a:t>
            </a:r>
          </a:p>
          <a:p>
            <a:r>
              <a:rPr lang="en-US" sz="3200" i="1" u="sng" dirty="0">
                <a:latin typeface="Franklin Gothic Book"/>
                <a:cs typeface="Franklin Gothic Book"/>
              </a:rPr>
              <a:t>We commit ourselves to be in ministry for and with all persons</a:t>
            </a:r>
            <a:r>
              <a:rPr lang="en-US" sz="3200" i="1" dirty="0">
                <a:latin typeface="Franklin Gothic Book"/>
                <a:cs typeface="Franklin Gothic Book"/>
              </a:rPr>
              <a:t>.</a:t>
            </a:r>
          </a:p>
        </p:txBody>
      </p:sp>
    </p:spTree>
    <p:extLst>
      <p:ext uri="{BB962C8B-B14F-4D97-AF65-F5344CB8AC3E}">
        <p14:creationId xmlns:p14="http://schemas.microsoft.com/office/powerpoint/2010/main" val="19811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1992</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6" y="1449603"/>
            <a:ext cx="8558211" cy="4196944"/>
          </a:xfrm>
        </p:spPr>
        <p:txBody>
          <a:bodyPr>
            <a:normAutofit fontScale="92500" lnSpcReduction="20000"/>
          </a:bodyPr>
          <a:lstStyle/>
          <a:p>
            <a:r>
              <a:rPr lang="en-US" sz="3200" dirty="0">
                <a:latin typeface="Franklin Gothic Book"/>
                <a:cs typeface="Franklin Gothic Book"/>
              </a:rPr>
              <a:t>Rights of Homosexual Persons.</a:t>
            </a:r>
            <a:r>
              <a:rPr lang="en-US" sz="3200" i="1" dirty="0">
                <a:latin typeface="Franklin Gothic Book"/>
                <a:cs typeface="Franklin Gothic Book"/>
              </a:rPr>
              <a:t>  -- Certain basic human rights and civil liberties are due all persons.  We are committed to </a:t>
            </a:r>
            <a:r>
              <a:rPr lang="en-US" sz="3200" i="1" u="sng" dirty="0">
                <a:latin typeface="Franklin Gothic Book"/>
                <a:cs typeface="Franklin Gothic Book"/>
              </a:rPr>
              <a:t>support those rights and liberties for homosexual persons</a:t>
            </a:r>
            <a:r>
              <a:rPr lang="en-US" sz="3200" i="1" dirty="0">
                <a:latin typeface="Franklin Gothic Book"/>
                <a:cs typeface="Franklin Gothic Book"/>
              </a:rPr>
              <a:t>.  We see a clear issue of </a:t>
            </a:r>
            <a:r>
              <a:rPr lang="en-US" sz="3200" i="1" u="sng" dirty="0">
                <a:latin typeface="Franklin Gothic Book"/>
                <a:cs typeface="Franklin Gothic Book"/>
              </a:rPr>
              <a:t>simple justice</a:t>
            </a:r>
            <a:r>
              <a:rPr lang="en-US" sz="3200" i="1" dirty="0">
                <a:latin typeface="Franklin Gothic Book"/>
                <a:cs typeface="Franklin Gothic Book"/>
              </a:rPr>
              <a:t> in protecting their rightful claims where they have:  shared material resources, pensions, guardian relationship, mutual powers of attorney . . .</a:t>
            </a:r>
          </a:p>
          <a:p>
            <a:r>
              <a:rPr lang="en-US" sz="3200" i="1" dirty="0">
                <a:latin typeface="Franklin Gothic Book"/>
                <a:cs typeface="Franklin Gothic Book"/>
              </a:rPr>
              <a:t>Moreover, we support </a:t>
            </a:r>
            <a:r>
              <a:rPr lang="en-US" sz="3200" i="1" u="sng" dirty="0">
                <a:latin typeface="Franklin Gothic Book"/>
                <a:cs typeface="Franklin Gothic Book"/>
              </a:rPr>
              <a:t>efforts to stop violence and other forms of coercion against gays and lesbians</a:t>
            </a:r>
            <a:r>
              <a:rPr lang="en-US" sz="3200" i="1" dirty="0">
                <a:latin typeface="Franklin Gothic Book"/>
                <a:cs typeface="Franklin Gothic Book"/>
              </a:rPr>
              <a:t>.</a:t>
            </a:r>
          </a:p>
        </p:txBody>
      </p:sp>
    </p:spTree>
    <p:extLst>
      <p:ext uri="{BB962C8B-B14F-4D97-AF65-F5344CB8AC3E}">
        <p14:creationId xmlns:p14="http://schemas.microsoft.com/office/powerpoint/2010/main" val="63202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2000</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593553" y="1449603"/>
            <a:ext cx="8903301" cy="4196944"/>
          </a:xfrm>
        </p:spPr>
        <p:txBody>
          <a:bodyPr>
            <a:normAutofit fontScale="92500" lnSpcReduction="20000"/>
          </a:bodyPr>
          <a:lstStyle/>
          <a:p>
            <a:r>
              <a:rPr lang="en-US" sz="3200" i="1" dirty="0">
                <a:latin typeface="Franklin Gothic Book"/>
                <a:cs typeface="Franklin Gothic Book"/>
              </a:rPr>
              <a:t>We </a:t>
            </a:r>
            <a:r>
              <a:rPr lang="en-US" sz="3200" i="1" u="sng" dirty="0">
                <a:latin typeface="Franklin Gothic Book"/>
                <a:cs typeface="Franklin Gothic Book"/>
              </a:rPr>
              <a:t>implore families and churches not to reject or condemn their lesbian and gay members and friends.  </a:t>
            </a:r>
            <a:r>
              <a:rPr lang="en-US" sz="3200" i="1" dirty="0">
                <a:latin typeface="Franklin Gothic Book"/>
                <a:cs typeface="Franklin Gothic Book"/>
              </a:rPr>
              <a:t>We commit ourselves to be in ministry for and with all persons.</a:t>
            </a:r>
          </a:p>
          <a:p>
            <a:endParaRPr lang="en-US" sz="3200" i="1" dirty="0">
              <a:latin typeface="Franklin Gothic Book"/>
              <a:cs typeface="Franklin Gothic Book"/>
            </a:endParaRPr>
          </a:p>
          <a:p>
            <a:r>
              <a:rPr lang="en-US" sz="3200" i="1" dirty="0">
                <a:latin typeface="Franklin Gothic Book"/>
                <a:cs typeface="Franklin Gothic Book"/>
              </a:rPr>
              <a:t>General Council on Finance and Administration shall be responsible for ensuring that </a:t>
            </a:r>
            <a:r>
              <a:rPr lang="en-US" sz="3200" i="1" u="sng" dirty="0">
                <a:latin typeface="Franklin Gothic Book"/>
                <a:cs typeface="Franklin Gothic Book"/>
              </a:rPr>
              <a:t>no</a:t>
            </a:r>
            <a:r>
              <a:rPr lang="en-US" sz="3200" i="1" dirty="0">
                <a:latin typeface="Franklin Gothic Book"/>
                <a:cs typeface="Franklin Gothic Book"/>
              </a:rPr>
              <a:t> board, agency. . . Or council shall give </a:t>
            </a:r>
            <a:r>
              <a:rPr lang="en-US" sz="3200" i="1" u="sng" dirty="0">
                <a:latin typeface="Franklin Gothic Book"/>
                <a:cs typeface="Franklin Gothic Book"/>
              </a:rPr>
              <a:t>United Methodist funds to any gay caucus or group, or otherwise use such funds to promote the acceptance of homosexuality</a:t>
            </a:r>
            <a:r>
              <a:rPr lang="en-US" sz="3200" i="1" dirty="0">
                <a:latin typeface="Franklin Gothic Book"/>
                <a:cs typeface="Franklin Gothic Book"/>
              </a:rPr>
              <a:t>.  </a:t>
            </a:r>
          </a:p>
        </p:txBody>
      </p:sp>
    </p:spTree>
    <p:extLst>
      <p:ext uri="{BB962C8B-B14F-4D97-AF65-F5344CB8AC3E}">
        <p14:creationId xmlns:p14="http://schemas.microsoft.com/office/powerpoint/2010/main" val="238484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2004</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593553" y="1449603"/>
            <a:ext cx="8903301" cy="4196944"/>
          </a:xfrm>
        </p:spPr>
        <p:txBody>
          <a:bodyPr>
            <a:normAutofit/>
          </a:bodyPr>
          <a:lstStyle/>
          <a:p>
            <a:r>
              <a:rPr lang="en-US" sz="3200" dirty="0">
                <a:latin typeface="Franklin Gothic Book"/>
                <a:cs typeface="Franklin Gothic Book"/>
              </a:rPr>
              <a:t>Added to clergy </a:t>
            </a:r>
            <a:r>
              <a:rPr lang="en-US" sz="3200" u="sng" dirty="0">
                <a:latin typeface="Franklin Gothic Book"/>
                <a:cs typeface="Franklin Gothic Book"/>
              </a:rPr>
              <a:t>chargeable offenses</a:t>
            </a:r>
            <a:r>
              <a:rPr lang="en-US" sz="3200" dirty="0">
                <a:latin typeface="Franklin Gothic Book"/>
                <a:cs typeface="Franklin Gothic Book"/>
              </a:rPr>
              <a:t>:</a:t>
            </a:r>
          </a:p>
          <a:p>
            <a:r>
              <a:rPr lang="en-US" sz="3200" i="1" dirty="0">
                <a:latin typeface="Franklin Gothic Book"/>
                <a:cs typeface="Franklin Gothic Book"/>
              </a:rPr>
              <a:t>Immorality including but not limited to, </a:t>
            </a:r>
            <a:r>
              <a:rPr lang="en-US" sz="3200" i="1" u="sng" dirty="0">
                <a:latin typeface="Franklin Gothic Book"/>
                <a:cs typeface="Franklin Gothic Book"/>
              </a:rPr>
              <a:t>not being celibate in singleness or not faithful in heterosexual marriage. . . .being a self-avowed practicing homosexual or conducting ceremonies which celebrate homosexual unions, or performing same-sex wedding ceremonies  </a:t>
            </a:r>
          </a:p>
        </p:txBody>
      </p:sp>
    </p:spTree>
    <p:extLst>
      <p:ext uri="{BB962C8B-B14F-4D97-AF65-F5344CB8AC3E}">
        <p14:creationId xmlns:p14="http://schemas.microsoft.com/office/powerpoint/2010/main" val="132171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2008</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593553" y="2760133"/>
            <a:ext cx="8903301" cy="2886414"/>
          </a:xfrm>
        </p:spPr>
        <p:txBody>
          <a:bodyPr>
            <a:normAutofit/>
          </a:bodyPr>
          <a:lstStyle/>
          <a:p>
            <a:pPr algn="ctr"/>
            <a:r>
              <a:rPr lang="en-US" sz="3200" dirty="0">
                <a:latin typeface="Franklin Gothic Book"/>
                <a:cs typeface="Franklin Gothic Book"/>
              </a:rPr>
              <a:t>[No Change]</a:t>
            </a:r>
          </a:p>
        </p:txBody>
      </p:sp>
    </p:spTree>
    <p:extLst>
      <p:ext uri="{BB962C8B-B14F-4D97-AF65-F5344CB8AC3E}">
        <p14:creationId xmlns:p14="http://schemas.microsoft.com/office/powerpoint/2010/main" val="211682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2012</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593553" y="2760133"/>
            <a:ext cx="8903301" cy="2886414"/>
          </a:xfrm>
        </p:spPr>
        <p:txBody>
          <a:bodyPr>
            <a:normAutofit/>
          </a:bodyPr>
          <a:lstStyle/>
          <a:p>
            <a:pPr algn="ctr"/>
            <a:r>
              <a:rPr lang="en-US" sz="3200" dirty="0">
                <a:latin typeface="Franklin Gothic Book"/>
                <a:cs typeface="Franklin Gothic Book"/>
              </a:rPr>
              <a:t>[No Change]</a:t>
            </a:r>
          </a:p>
        </p:txBody>
      </p:sp>
    </p:spTree>
    <p:extLst>
      <p:ext uri="{BB962C8B-B14F-4D97-AF65-F5344CB8AC3E}">
        <p14:creationId xmlns:p14="http://schemas.microsoft.com/office/powerpoint/2010/main" val="1213318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2016</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593553" y="2556933"/>
            <a:ext cx="8903301" cy="3089613"/>
          </a:xfrm>
        </p:spPr>
        <p:txBody>
          <a:bodyPr>
            <a:normAutofit/>
          </a:bodyPr>
          <a:lstStyle/>
          <a:p>
            <a:r>
              <a:rPr lang="en-US" sz="3200" dirty="0">
                <a:latin typeface="Franklin Gothic Book"/>
                <a:cs typeface="Franklin Gothic Book"/>
              </a:rPr>
              <a:t>Added to Social Principles:</a:t>
            </a:r>
          </a:p>
          <a:p>
            <a:endParaRPr lang="en-US" sz="3200" dirty="0">
              <a:latin typeface="Franklin Gothic Book"/>
              <a:cs typeface="Franklin Gothic Book"/>
            </a:endParaRPr>
          </a:p>
          <a:p>
            <a:r>
              <a:rPr lang="en-US" sz="3200" i="1" dirty="0">
                <a:latin typeface="Franklin Gothic Book"/>
                <a:cs typeface="Franklin Gothic Book"/>
              </a:rPr>
              <a:t>We reject laws that criminalize homosexuality</a:t>
            </a:r>
            <a:r>
              <a:rPr lang="en-US" sz="3200" dirty="0">
                <a:latin typeface="Franklin Gothic Book"/>
                <a:cs typeface="Franklin Gothic Book"/>
              </a:rPr>
              <a:t>.</a:t>
            </a:r>
          </a:p>
        </p:txBody>
      </p:sp>
    </p:spTree>
    <p:extLst>
      <p:ext uri="{BB962C8B-B14F-4D97-AF65-F5344CB8AC3E}">
        <p14:creationId xmlns:p14="http://schemas.microsoft.com/office/powerpoint/2010/main" val="355361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5" y="1388836"/>
            <a:ext cx="7766936" cy="923624"/>
          </a:xfrm>
        </p:spPr>
        <p:txBody>
          <a:bodyPr/>
          <a:lstStyle/>
          <a:p>
            <a:r>
              <a:rPr lang="en-US" dirty="0">
                <a:latin typeface="Constantia"/>
                <a:cs typeface="Constantia"/>
              </a:rPr>
              <a:t>Table Talks</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1339335" y="2552093"/>
            <a:ext cx="7766936" cy="3522604"/>
          </a:xfrm>
        </p:spPr>
        <p:txBody>
          <a:bodyPr>
            <a:normAutofit/>
          </a:bodyPr>
          <a:lstStyle/>
          <a:p>
            <a:r>
              <a:rPr lang="en-US" dirty="0">
                <a:latin typeface="Franklin Gothic Book"/>
                <a:cs typeface="Franklin Gothic Book"/>
              </a:rPr>
              <a:t>Finding a Way Forward as United Methodists together</a:t>
            </a:r>
          </a:p>
        </p:txBody>
      </p:sp>
    </p:spTree>
    <p:extLst>
      <p:ext uri="{BB962C8B-B14F-4D97-AF65-F5344CB8AC3E}">
        <p14:creationId xmlns:p14="http://schemas.microsoft.com/office/powerpoint/2010/main" val="160900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5" y="226615"/>
            <a:ext cx="7766936" cy="923624"/>
          </a:xfrm>
        </p:spPr>
        <p:txBody>
          <a:bodyPr/>
          <a:lstStyle/>
          <a:p>
            <a:r>
              <a:rPr lang="en-US" dirty="0">
                <a:latin typeface="Constantia"/>
                <a:cs typeface="Constantia"/>
              </a:rPr>
              <a:t>Our Theological Task</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5" y="1341946"/>
            <a:ext cx="9014566" cy="4732752"/>
          </a:xfrm>
        </p:spPr>
        <p:txBody>
          <a:bodyPr>
            <a:normAutofit/>
          </a:bodyPr>
          <a:lstStyle/>
          <a:p>
            <a:pPr algn="l"/>
            <a:r>
              <a:rPr lang="en-US" sz="3200" i="1" dirty="0">
                <a:latin typeface="Franklin Gothic Book"/>
                <a:cs typeface="Franklin Gothic Book"/>
              </a:rPr>
              <a:t>. . . Every generation must appropriate creatively the wisdom of the past and seek God in their midst in order to think afresh about God, revelation, sin, redemption, worship, the church, freedom, justice, moral responsibility, and other significant theological concerns. Our summons is to understand and receive the gospel promises in our troubled and uncertain times.</a:t>
            </a:r>
          </a:p>
          <a:p>
            <a:r>
              <a:rPr lang="en-US" sz="2000" i="1" dirty="0">
                <a:latin typeface="Franklin Gothic Book"/>
                <a:cs typeface="Franklin Gothic Book"/>
              </a:rPr>
              <a:t>The United Methodist Book of Discipline, 2016, ¶ 105 section 4</a:t>
            </a:r>
            <a:r>
              <a:rPr lang="en-US" sz="2400" i="1" dirty="0">
                <a:latin typeface="Franklin Gothic Book"/>
                <a:cs typeface="Franklin Gothic Book"/>
              </a:rPr>
              <a:t>. </a:t>
            </a:r>
            <a:r>
              <a:rPr lang="en-US" sz="3200" dirty="0">
                <a:latin typeface="Franklin Gothic Book"/>
                <a:cs typeface="Franklin Gothic Book"/>
              </a:rPr>
              <a:t>    </a:t>
            </a:r>
          </a:p>
        </p:txBody>
      </p:sp>
    </p:spTree>
    <p:extLst>
      <p:ext uri="{BB962C8B-B14F-4D97-AF65-F5344CB8AC3E}">
        <p14:creationId xmlns:p14="http://schemas.microsoft.com/office/powerpoint/2010/main" val="2311886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4" y="944513"/>
            <a:ext cx="8212733" cy="923624"/>
          </a:xfrm>
        </p:spPr>
        <p:txBody>
          <a:bodyPr/>
          <a:lstStyle/>
          <a:p>
            <a:r>
              <a:rPr lang="en-US" dirty="0">
                <a:latin typeface="Constantia"/>
                <a:cs typeface="Constantia"/>
              </a:rPr>
              <a:t>Together or To-part?</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5" y="2236528"/>
            <a:ext cx="9014566" cy="3838169"/>
          </a:xfrm>
        </p:spPr>
        <p:txBody>
          <a:bodyPr>
            <a:normAutofit/>
          </a:bodyPr>
          <a:lstStyle/>
          <a:p>
            <a:pPr marL="457200" indent="-457200" algn="l">
              <a:buFont typeface="Arial"/>
              <a:buChar char="•"/>
            </a:pPr>
            <a:r>
              <a:rPr lang="en-US" sz="3200" dirty="0">
                <a:latin typeface="Franklin Gothic Book"/>
                <a:cs typeface="Franklin Gothic Book"/>
              </a:rPr>
              <a:t>Shall we do this work together?</a:t>
            </a:r>
          </a:p>
          <a:p>
            <a:pPr marL="457200" indent="-457200" algn="l">
              <a:buFont typeface="Arial"/>
              <a:buChar char="•"/>
            </a:pPr>
            <a:r>
              <a:rPr lang="en-US" sz="3200" dirty="0">
                <a:latin typeface="Franklin Gothic Book"/>
                <a:cs typeface="Franklin Gothic Book"/>
              </a:rPr>
              <a:t>Or shall we split over our different perspectives?</a:t>
            </a:r>
          </a:p>
          <a:p>
            <a:pPr marL="457200" indent="-457200" algn="l">
              <a:buFont typeface="Arial"/>
              <a:buChar char="•"/>
            </a:pPr>
            <a:r>
              <a:rPr lang="en-US" sz="3200" dirty="0">
                <a:latin typeface="Franklin Gothic Book"/>
                <a:cs typeface="Franklin Gothic Book"/>
              </a:rPr>
              <a:t>Is there a way to create space for United Methodists holding a variety of views on these matters to live together as we continue to seek God’s guidance? </a:t>
            </a:r>
          </a:p>
        </p:txBody>
      </p:sp>
    </p:spTree>
    <p:extLst>
      <p:ext uri="{BB962C8B-B14F-4D97-AF65-F5344CB8AC3E}">
        <p14:creationId xmlns:p14="http://schemas.microsoft.com/office/powerpoint/2010/main" val="363275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4" y="106206"/>
            <a:ext cx="7873921" cy="923624"/>
          </a:xfrm>
        </p:spPr>
        <p:txBody>
          <a:bodyPr/>
          <a:lstStyle/>
          <a:p>
            <a:r>
              <a:rPr lang="en-US" dirty="0">
                <a:latin typeface="Constantia"/>
                <a:cs typeface="Constantia"/>
              </a:rPr>
              <a:t>QUADRILATERAL</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5" y="1307473"/>
            <a:ext cx="8754491" cy="4507664"/>
          </a:xfrm>
        </p:spPr>
        <p:txBody>
          <a:bodyPr>
            <a:normAutofit fontScale="92500" lnSpcReduction="10000"/>
          </a:bodyPr>
          <a:lstStyle/>
          <a:p>
            <a:pPr algn="ctr"/>
            <a:r>
              <a:rPr lang="en-US" sz="3200" i="1" dirty="0">
                <a:latin typeface="Franklin Gothic Book"/>
                <a:cs typeface="Franklin Gothic Book"/>
              </a:rPr>
              <a:t>Wesley believed that the living core of the Christian faith was. . .</a:t>
            </a:r>
          </a:p>
          <a:p>
            <a:pPr algn="ctr"/>
            <a:endParaRPr lang="en-US" sz="3200" i="1" dirty="0">
              <a:latin typeface="Franklin Gothic Book"/>
              <a:cs typeface="Franklin Gothic Book"/>
            </a:endParaRPr>
          </a:p>
          <a:p>
            <a:pPr algn="ctr"/>
            <a:r>
              <a:rPr lang="en-US" sz="3200" i="1" dirty="0">
                <a:latin typeface="Franklin Gothic Book"/>
                <a:cs typeface="Franklin Gothic Book"/>
              </a:rPr>
              <a:t>revealed in </a:t>
            </a:r>
            <a:r>
              <a:rPr lang="en-US" sz="3200" b="1" i="1" dirty="0">
                <a:latin typeface="Franklin Gothic Book"/>
                <a:cs typeface="Franklin Gothic Book"/>
              </a:rPr>
              <a:t>SCRIPTURE,</a:t>
            </a:r>
          </a:p>
          <a:p>
            <a:pPr algn="ctr"/>
            <a:r>
              <a:rPr lang="en-US" sz="3200" b="1" i="1" dirty="0">
                <a:latin typeface="Franklin Gothic Book"/>
                <a:cs typeface="Franklin Gothic Book"/>
              </a:rPr>
              <a:t>illumined by TRADITION,</a:t>
            </a:r>
          </a:p>
          <a:p>
            <a:pPr algn="ctr"/>
            <a:r>
              <a:rPr lang="en-US" sz="3200" b="1" i="1" dirty="0">
                <a:latin typeface="Franklin Gothic Book"/>
                <a:cs typeface="Franklin Gothic Book"/>
              </a:rPr>
              <a:t>vivified in personal EXPERIENCE,</a:t>
            </a:r>
          </a:p>
          <a:p>
            <a:pPr algn="ctr"/>
            <a:r>
              <a:rPr lang="en-US" sz="3200" b="1" i="1" dirty="0">
                <a:latin typeface="Franklin Gothic Book"/>
                <a:cs typeface="Franklin Gothic Book"/>
              </a:rPr>
              <a:t>and confirmed by REASON.</a:t>
            </a:r>
          </a:p>
          <a:p>
            <a:endParaRPr lang="en-US" sz="2000" i="1" dirty="0">
              <a:latin typeface="Franklin Gothic Book"/>
              <a:cs typeface="Franklin Gothic Book"/>
            </a:endParaRPr>
          </a:p>
          <a:p>
            <a:pPr algn="l"/>
            <a:r>
              <a:rPr lang="en-US" sz="2000" i="1" dirty="0">
                <a:latin typeface="Franklin Gothic Book"/>
                <a:cs typeface="Franklin Gothic Book"/>
              </a:rPr>
              <a:t>                                          The United Methodist Book of Discipline, 2016, pp 82-88</a:t>
            </a:r>
            <a:endParaRPr lang="en-US" sz="3200" dirty="0">
              <a:latin typeface="Franklin Gothic Book"/>
              <a:cs typeface="Franklin Gothic Book"/>
            </a:endParaRPr>
          </a:p>
        </p:txBody>
      </p:sp>
    </p:spTree>
    <p:extLst>
      <p:ext uri="{BB962C8B-B14F-4D97-AF65-F5344CB8AC3E}">
        <p14:creationId xmlns:p14="http://schemas.microsoft.com/office/powerpoint/2010/main" val="392774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482701"/>
            <a:ext cx="8682442" cy="923624"/>
          </a:xfrm>
        </p:spPr>
        <p:txBody>
          <a:bodyPr/>
          <a:lstStyle/>
          <a:p>
            <a:r>
              <a:rPr lang="en-US" dirty="0" err="1">
                <a:latin typeface="Constantia"/>
                <a:cs typeface="Constantia"/>
              </a:rPr>
              <a:t>Complexifying</a:t>
            </a:r>
            <a:r>
              <a:rPr lang="en-US" dirty="0">
                <a:latin typeface="Constantia"/>
                <a:cs typeface="Constantia"/>
              </a:rPr>
              <a:t> Questions</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1357087" y="1992338"/>
            <a:ext cx="7744115" cy="4082359"/>
          </a:xfrm>
        </p:spPr>
        <p:txBody>
          <a:bodyPr>
            <a:normAutofit/>
          </a:bodyPr>
          <a:lstStyle/>
          <a:p>
            <a:pPr algn="l"/>
            <a:r>
              <a:rPr lang="en-US" sz="3200" dirty="0">
                <a:latin typeface="Franklin Gothic Book"/>
                <a:cs typeface="Franklin Gothic Book"/>
              </a:rPr>
              <a:t>Is “incompatible with Christian teaching” informed by</a:t>
            </a:r>
          </a:p>
          <a:p>
            <a:pPr marL="2286000" lvl="4" indent="-457200" algn="l">
              <a:buFont typeface="Arial"/>
              <a:buChar char="•"/>
            </a:pPr>
            <a:r>
              <a:rPr lang="en-US" sz="3200" dirty="0">
                <a:latin typeface="Franklin Gothic Book"/>
                <a:cs typeface="Franklin Gothic Book"/>
              </a:rPr>
              <a:t>SCRIPTURE?</a:t>
            </a:r>
          </a:p>
          <a:p>
            <a:pPr marL="2286000" lvl="4" indent="-457200" algn="l">
              <a:buFont typeface="Arial"/>
              <a:buChar char="•"/>
            </a:pPr>
            <a:r>
              <a:rPr lang="en-US" sz="3200" dirty="0">
                <a:latin typeface="Franklin Gothic Book"/>
                <a:cs typeface="Franklin Gothic Book"/>
              </a:rPr>
              <a:t>TRADITION?</a:t>
            </a:r>
          </a:p>
          <a:p>
            <a:pPr marL="2286000" lvl="4" indent="-457200" algn="l">
              <a:buFont typeface="Arial"/>
              <a:buChar char="•"/>
            </a:pPr>
            <a:r>
              <a:rPr lang="en-US" sz="3200" dirty="0">
                <a:latin typeface="Franklin Gothic Book"/>
                <a:cs typeface="Franklin Gothic Book"/>
              </a:rPr>
              <a:t>EXPERIENCE? </a:t>
            </a:r>
          </a:p>
          <a:p>
            <a:pPr marL="2286000" lvl="4" indent="-457200" algn="l">
              <a:buFont typeface="Arial"/>
              <a:buChar char="•"/>
            </a:pPr>
            <a:r>
              <a:rPr lang="en-US" sz="3200" dirty="0">
                <a:latin typeface="Franklin Gothic Book"/>
                <a:cs typeface="Franklin Gothic Book"/>
              </a:rPr>
              <a:t>REASON?</a:t>
            </a:r>
          </a:p>
        </p:txBody>
      </p:sp>
    </p:spTree>
    <p:extLst>
      <p:ext uri="{BB962C8B-B14F-4D97-AF65-F5344CB8AC3E}">
        <p14:creationId xmlns:p14="http://schemas.microsoft.com/office/powerpoint/2010/main" val="200593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482701"/>
            <a:ext cx="8682442" cy="923624"/>
          </a:xfrm>
        </p:spPr>
        <p:txBody>
          <a:bodyPr/>
          <a:lstStyle/>
          <a:p>
            <a:r>
              <a:rPr lang="en-US" dirty="0" err="1">
                <a:latin typeface="Constantia"/>
                <a:cs typeface="Constantia"/>
              </a:rPr>
              <a:t>Complexifying</a:t>
            </a:r>
            <a:r>
              <a:rPr lang="en-US" dirty="0">
                <a:latin typeface="Constantia"/>
                <a:cs typeface="Constantia"/>
              </a:rPr>
              <a:t> Questions</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5" y="1992338"/>
            <a:ext cx="9014566" cy="4082359"/>
          </a:xfrm>
        </p:spPr>
        <p:txBody>
          <a:bodyPr>
            <a:normAutofit/>
          </a:bodyPr>
          <a:lstStyle/>
          <a:p>
            <a:pPr marL="457200" indent="-457200" algn="l">
              <a:buFont typeface="Arial"/>
              <a:buChar char="•"/>
            </a:pPr>
            <a:r>
              <a:rPr lang="en-US" sz="3200" dirty="0">
                <a:latin typeface="Franklin Gothic Book"/>
                <a:cs typeface="Franklin Gothic Book"/>
              </a:rPr>
              <a:t>What are some biblical teachings that are not understood and observed today the way they were in biblical times?</a:t>
            </a:r>
          </a:p>
          <a:p>
            <a:pPr marL="457200" indent="-457200" algn="l">
              <a:buFont typeface="Arial"/>
              <a:buChar char="•"/>
            </a:pPr>
            <a:r>
              <a:rPr lang="en-US" sz="3200" dirty="0">
                <a:latin typeface="Franklin Gothic Book"/>
                <a:cs typeface="Franklin Gothic Book"/>
              </a:rPr>
              <a:t>Why and how do you think the church changed its attitude toward these teachings?</a:t>
            </a:r>
          </a:p>
          <a:p>
            <a:pPr marL="457200" indent="-457200" algn="l">
              <a:buFont typeface="Arial"/>
              <a:buChar char="•"/>
            </a:pPr>
            <a:r>
              <a:rPr lang="en-US" sz="3200" dirty="0">
                <a:latin typeface="Franklin Gothic Book"/>
                <a:cs typeface="Franklin Gothic Book"/>
              </a:rPr>
              <a:t>What is your belief today?</a:t>
            </a:r>
          </a:p>
        </p:txBody>
      </p:sp>
    </p:spTree>
    <p:extLst>
      <p:ext uri="{BB962C8B-B14F-4D97-AF65-F5344CB8AC3E}">
        <p14:creationId xmlns:p14="http://schemas.microsoft.com/office/powerpoint/2010/main" val="2053225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Facts</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5" y="1352962"/>
            <a:ext cx="9014566" cy="4417836"/>
          </a:xfrm>
        </p:spPr>
        <p:txBody>
          <a:bodyPr>
            <a:normAutofit lnSpcReduction="10000"/>
          </a:bodyPr>
          <a:lstStyle/>
          <a:p>
            <a:pPr marL="457200" indent="-457200" algn="l">
              <a:buFont typeface="Arial"/>
              <a:buChar char="•"/>
            </a:pPr>
            <a:r>
              <a:rPr lang="en-US" sz="2800" dirty="0">
                <a:latin typeface="Franklin Gothic Book"/>
                <a:cs typeface="Franklin Gothic Book"/>
              </a:rPr>
              <a:t>LGBT young adults who experience religious identity conflict are at significant risk for suicide.</a:t>
            </a:r>
          </a:p>
          <a:p>
            <a:pPr marL="457200" indent="-457200" algn="l">
              <a:buFont typeface="Arial"/>
              <a:buChar char="•"/>
            </a:pPr>
            <a:r>
              <a:rPr lang="en-US" sz="2800" dirty="0">
                <a:latin typeface="Franklin Gothic Book"/>
                <a:cs typeface="Franklin Gothic Book"/>
              </a:rPr>
              <a:t>LGBT young adults who leave their religious communities seeking more self-acceptance are at higher risk of suicide.</a:t>
            </a:r>
          </a:p>
          <a:p>
            <a:pPr marL="457200" indent="-457200" algn="l">
              <a:buFont typeface="Arial"/>
              <a:buChar char="•"/>
            </a:pPr>
            <a:r>
              <a:rPr lang="en-US" sz="2800" dirty="0">
                <a:latin typeface="Franklin Gothic Book"/>
                <a:cs typeface="Franklin Gothic Book"/>
              </a:rPr>
              <a:t>Parental and religious community relationships may have more influence on deterring suicide than one’s own gay self-concept.</a:t>
            </a:r>
          </a:p>
          <a:p>
            <a:pPr algn="l"/>
            <a:r>
              <a:rPr lang="en-US" sz="2000" dirty="0">
                <a:latin typeface="Franklin Gothic Book"/>
                <a:cs typeface="Franklin Gothic Book"/>
              </a:rPr>
              <a:t>					“Religious Conflict, Sexual Identity, and Suicidal behaviors</a:t>
            </a:r>
          </a:p>
          <a:p>
            <a:pPr algn="l"/>
            <a:r>
              <a:rPr lang="en-US" sz="2000" dirty="0">
                <a:latin typeface="Franklin Gothic Book"/>
                <a:cs typeface="Franklin Gothic Book"/>
              </a:rPr>
              <a:t> 									among LGBT Young Adults,” Gibbs 2015</a:t>
            </a:r>
          </a:p>
          <a:p>
            <a:pPr marL="457200" indent="-457200">
              <a:buFont typeface="Arial"/>
              <a:buChar char="•"/>
            </a:pPr>
            <a:endParaRPr lang="en-US" sz="2000" dirty="0">
              <a:latin typeface="Franklin Gothic Book"/>
              <a:cs typeface="Franklin Gothic Book"/>
            </a:endParaRPr>
          </a:p>
          <a:p>
            <a:pPr marL="457200" indent="-457200" algn="l">
              <a:buFont typeface="Arial"/>
              <a:buChar char="•"/>
            </a:pPr>
            <a:endParaRPr lang="en-US" sz="3200" dirty="0">
              <a:latin typeface="Franklin Gothic Book"/>
              <a:cs typeface="Franklin Gothic Book"/>
            </a:endParaRPr>
          </a:p>
          <a:p>
            <a:pPr marL="457200" indent="-457200">
              <a:buFont typeface="Arial"/>
              <a:buChar char="•"/>
            </a:pPr>
            <a:endParaRPr lang="en-US" sz="3200" dirty="0">
              <a:latin typeface="Franklin Gothic Book"/>
              <a:cs typeface="Franklin Gothic Book"/>
            </a:endParaRPr>
          </a:p>
        </p:txBody>
      </p:sp>
    </p:spTree>
    <p:extLst>
      <p:ext uri="{BB962C8B-B14F-4D97-AF65-F5344CB8AC3E}">
        <p14:creationId xmlns:p14="http://schemas.microsoft.com/office/powerpoint/2010/main" val="100564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a:latin typeface="Constantia"/>
                <a:cs typeface="Constantia"/>
              </a:rPr>
              <a:t>Facts</a:t>
            </a:r>
            <a:endParaRPr lang="en-US" dirty="0">
              <a:latin typeface="Constantia"/>
              <a:cs typeface="Constantia"/>
            </a:endParaRP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1242321" y="1629076"/>
            <a:ext cx="8019872" cy="4141721"/>
          </a:xfrm>
        </p:spPr>
        <p:txBody>
          <a:bodyPr>
            <a:normAutofit fontScale="92500" lnSpcReduction="20000"/>
          </a:bodyPr>
          <a:lstStyle/>
          <a:p>
            <a:pPr algn="l"/>
            <a:r>
              <a:rPr lang="en-US" sz="3200" dirty="0">
                <a:latin typeface="Franklin Gothic Book"/>
                <a:cs typeface="Franklin Gothic Book"/>
              </a:rPr>
              <a:t>People aged 22-37 </a:t>
            </a:r>
            <a:r>
              <a:rPr lang="en-US" sz="3200">
                <a:latin typeface="Franklin Gothic Book"/>
                <a:cs typeface="Franklin Gothic Book"/>
              </a:rPr>
              <a:t>view Christianity </a:t>
            </a:r>
            <a:r>
              <a:rPr lang="en-US" sz="3200" dirty="0">
                <a:latin typeface="Franklin Gothic Book"/>
                <a:cs typeface="Franklin Gothic Book"/>
              </a:rPr>
              <a:t>as </a:t>
            </a:r>
          </a:p>
          <a:p>
            <a:pPr marL="457200" indent="-457200" algn="ctr">
              <a:buFont typeface="Arial"/>
              <a:buChar char="•"/>
            </a:pPr>
            <a:r>
              <a:rPr lang="en-US" sz="3200" dirty="0">
                <a:latin typeface="Franklin Gothic Book"/>
                <a:cs typeface="Franklin Gothic Book"/>
              </a:rPr>
              <a:t>Hypocritical</a:t>
            </a:r>
          </a:p>
          <a:p>
            <a:pPr marL="457200" indent="-457200" algn="ctr">
              <a:buFont typeface="Arial"/>
              <a:buChar char="•"/>
            </a:pPr>
            <a:r>
              <a:rPr lang="en-US" sz="3200" dirty="0">
                <a:latin typeface="Franklin Gothic Book"/>
                <a:cs typeface="Franklin Gothic Book"/>
              </a:rPr>
              <a:t>Uncaring</a:t>
            </a:r>
          </a:p>
          <a:p>
            <a:pPr marL="457200" indent="-457200" algn="ctr">
              <a:buFont typeface="Arial"/>
              <a:buChar char="•"/>
            </a:pPr>
            <a:r>
              <a:rPr lang="en-US" sz="3200" dirty="0">
                <a:latin typeface="Franklin Gothic Book"/>
                <a:cs typeface="Franklin Gothic Book"/>
              </a:rPr>
              <a:t>Anti-homosexual</a:t>
            </a:r>
          </a:p>
          <a:p>
            <a:pPr marL="457200" indent="-457200" algn="ctr">
              <a:buFont typeface="Arial"/>
              <a:buChar char="•"/>
            </a:pPr>
            <a:r>
              <a:rPr lang="en-US" sz="3200" dirty="0">
                <a:latin typeface="Franklin Gothic Book"/>
                <a:cs typeface="Franklin Gothic Book"/>
              </a:rPr>
              <a:t>Sheltered from the world</a:t>
            </a:r>
          </a:p>
          <a:p>
            <a:pPr marL="457200" indent="-457200" algn="ctr">
              <a:buFont typeface="Arial"/>
              <a:buChar char="•"/>
            </a:pPr>
            <a:r>
              <a:rPr lang="en-US" sz="3200" dirty="0">
                <a:latin typeface="Franklin Gothic Book"/>
                <a:cs typeface="Franklin Gothic Book"/>
              </a:rPr>
              <a:t>Too political</a:t>
            </a:r>
          </a:p>
          <a:p>
            <a:pPr marL="457200" indent="-457200" algn="ctr">
              <a:buFont typeface="Arial"/>
              <a:buChar char="•"/>
            </a:pPr>
            <a:r>
              <a:rPr lang="en-US" sz="3200" dirty="0">
                <a:latin typeface="Franklin Gothic Book"/>
                <a:cs typeface="Franklin Gothic Book"/>
              </a:rPr>
              <a:t>Judgmental</a:t>
            </a:r>
          </a:p>
          <a:p>
            <a:r>
              <a:rPr lang="en-US" sz="2000" i="1" dirty="0" err="1">
                <a:latin typeface="Franklin Gothic Book"/>
                <a:cs typeface="Franklin Gothic Book"/>
              </a:rPr>
              <a:t>unChristian</a:t>
            </a:r>
            <a:r>
              <a:rPr lang="en-US" sz="2000" i="1" dirty="0">
                <a:latin typeface="Franklin Gothic Book"/>
                <a:cs typeface="Franklin Gothic Book"/>
              </a:rPr>
              <a:t>:  What a New Generation Really Thinks</a:t>
            </a:r>
            <a:r>
              <a:rPr lang="en-US" sz="2000" dirty="0">
                <a:latin typeface="Franklin Gothic Book"/>
                <a:cs typeface="Franklin Gothic Book"/>
              </a:rPr>
              <a:t>, David </a:t>
            </a:r>
            <a:r>
              <a:rPr lang="en-US" sz="2000" dirty="0" err="1">
                <a:latin typeface="Franklin Gothic Book"/>
                <a:cs typeface="Franklin Gothic Book"/>
              </a:rPr>
              <a:t>Kinnaman</a:t>
            </a:r>
            <a:r>
              <a:rPr lang="en-US" sz="2000" dirty="0">
                <a:latin typeface="Franklin Gothic Book"/>
                <a:cs typeface="Franklin Gothic Book"/>
              </a:rPr>
              <a:t>, 2012</a:t>
            </a:r>
            <a:r>
              <a:rPr lang="en-US" sz="2000" i="1" dirty="0">
                <a:latin typeface="Franklin Gothic Book"/>
                <a:cs typeface="Franklin Gothic Book"/>
              </a:rPr>
              <a:t>.</a:t>
            </a:r>
            <a:r>
              <a:rPr lang="en-US" sz="3200" i="1" dirty="0">
                <a:latin typeface="Franklin Gothic Book"/>
                <a:cs typeface="Franklin Gothic Book"/>
              </a:rPr>
              <a:t> </a:t>
            </a:r>
            <a:r>
              <a:rPr lang="en-US" sz="3200" dirty="0">
                <a:latin typeface="Franklin Gothic Book"/>
                <a:cs typeface="Franklin Gothic Book"/>
              </a:rPr>
              <a:t> </a:t>
            </a:r>
          </a:p>
          <a:p>
            <a:pPr algn="l"/>
            <a:endParaRPr lang="en-US" sz="3200" dirty="0">
              <a:latin typeface="Franklin Gothic Book"/>
              <a:cs typeface="Franklin Gothic Book"/>
            </a:endParaRPr>
          </a:p>
          <a:p>
            <a:pPr marL="457200" indent="-457200">
              <a:buFont typeface="Arial"/>
              <a:buChar char="•"/>
            </a:pPr>
            <a:endParaRPr lang="en-US" sz="3200" dirty="0">
              <a:latin typeface="Franklin Gothic Book"/>
              <a:cs typeface="Franklin Gothic Book"/>
            </a:endParaRPr>
          </a:p>
        </p:txBody>
      </p:sp>
    </p:spTree>
    <p:extLst>
      <p:ext uri="{BB962C8B-B14F-4D97-AF65-F5344CB8AC3E}">
        <p14:creationId xmlns:p14="http://schemas.microsoft.com/office/powerpoint/2010/main" val="103919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Stresses and Strains</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1170332" y="2054598"/>
            <a:ext cx="8391533" cy="3716200"/>
          </a:xfrm>
        </p:spPr>
        <p:txBody>
          <a:bodyPr>
            <a:normAutofit/>
          </a:bodyPr>
          <a:lstStyle/>
          <a:p>
            <a:pPr marL="457200" indent="-457200" algn="l">
              <a:buFont typeface="Arial"/>
              <a:buChar char="•"/>
            </a:pPr>
            <a:r>
              <a:rPr lang="en-US" sz="3200" dirty="0">
                <a:latin typeface="Franklin Gothic Book"/>
                <a:cs typeface="Franklin Gothic Book"/>
              </a:rPr>
              <a:t>How do you think the Church’s teaching and prohibitions affect the suicide rate of LGBTQ people?</a:t>
            </a:r>
          </a:p>
          <a:p>
            <a:pPr marL="457200" indent="-457200" algn="l">
              <a:buFont typeface="Arial"/>
              <a:buChar char="•"/>
            </a:pPr>
            <a:r>
              <a:rPr lang="en-US" sz="3200" dirty="0">
                <a:latin typeface="Franklin Gothic Book"/>
                <a:cs typeface="Franklin Gothic Book"/>
              </a:rPr>
              <a:t>How is your church “in ministry for and with” LGBTQ people?</a:t>
            </a:r>
          </a:p>
          <a:p>
            <a:pPr marL="457200" indent="-457200" algn="l">
              <a:buFont typeface="Arial"/>
              <a:buChar char="•"/>
            </a:pPr>
            <a:endParaRPr lang="en-US" sz="2000" dirty="0">
              <a:latin typeface="Franklin Gothic Book"/>
              <a:cs typeface="Franklin Gothic Book"/>
            </a:endParaRPr>
          </a:p>
          <a:p>
            <a:pPr marL="457200" indent="-457200" algn="l">
              <a:buFont typeface="Arial"/>
              <a:buChar char="•"/>
            </a:pPr>
            <a:endParaRPr lang="en-US" sz="2000" dirty="0">
              <a:latin typeface="Franklin Gothic Book"/>
              <a:cs typeface="Franklin Gothic Book"/>
            </a:endParaRPr>
          </a:p>
          <a:p>
            <a:pPr marL="457200" indent="-457200" algn="l">
              <a:buFont typeface="Arial"/>
              <a:buChar char="•"/>
            </a:pPr>
            <a:endParaRPr lang="en-US" sz="3200" dirty="0">
              <a:latin typeface="Franklin Gothic Book"/>
              <a:cs typeface="Franklin Gothic Book"/>
            </a:endParaRPr>
          </a:p>
          <a:p>
            <a:pPr marL="457200" indent="-457200" algn="l">
              <a:buFont typeface="Arial"/>
              <a:buChar char="•"/>
            </a:pPr>
            <a:endParaRPr lang="en-US" sz="3200" dirty="0">
              <a:latin typeface="Franklin Gothic Book"/>
              <a:cs typeface="Franklin Gothic Book"/>
            </a:endParaRPr>
          </a:p>
        </p:txBody>
      </p:sp>
    </p:spTree>
    <p:extLst>
      <p:ext uri="{BB962C8B-B14F-4D97-AF65-F5344CB8AC3E}">
        <p14:creationId xmlns:p14="http://schemas.microsoft.com/office/powerpoint/2010/main" val="288786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Today in the Church</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593553" y="1855365"/>
            <a:ext cx="8903301" cy="3791181"/>
          </a:xfrm>
        </p:spPr>
        <p:txBody>
          <a:bodyPr>
            <a:normAutofit/>
          </a:bodyPr>
          <a:lstStyle/>
          <a:p>
            <a:r>
              <a:rPr lang="en-US" sz="3200" dirty="0">
                <a:latin typeface="Franklin Gothic Book"/>
                <a:cs typeface="Franklin Gothic Book"/>
              </a:rPr>
              <a:t>“When I sit with African colleagues, and we struggle to find a way for our church to stay together, they remind me that their context is different from ours here in the US.  The sexual issues they struggle with include polygamy and pedophilia.”  </a:t>
            </a:r>
          </a:p>
          <a:p>
            <a:r>
              <a:rPr lang="en-US" sz="2800" dirty="0">
                <a:latin typeface="Franklin Gothic Book"/>
                <a:cs typeface="Franklin Gothic Book"/>
              </a:rPr>
              <a:t>Bishop Elaine JW Stanovsky </a:t>
            </a:r>
          </a:p>
        </p:txBody>
      </p:sp>
    </p:spTree>
    <p:extLst>
      <p:ext uri="{BB962C8B-B14F-4D97-AF65-F5344CB8AC3E}">
        <p14:creationId xmlns:p14="http://schemas.microsoft.com/office/powerpoint/2010/main" val="1017021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559805" y="1237435"/>
            <a:ext cx="7937049" cy="923624"/>
          </a:xfrm>
        </p:spPr>
        <p:txBody>
          <a:bodyPr/>
          <a:lstStyle/>
          <a:p>
            <a:r>
              <a:rPr lang="en-US" dirty="0">
                <a:latin typeface="Constantia"/>
                <a:cs typeface="Constantia"/>
              </a:rPr>
              <a:t>Spirits at Work</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593553" y="2609385"/>
            <a:ext cx="9137961" cy="3037161"/>
          </a:xfrm>
        </p:spPr>
        <p:txBody>
          <a:bodyPr>
            <a:normAutofit/>
          </a:bodyPr>
          <a:lstStyle/>
          <a:p>
            <a:r>
              <a:rPr lang="en-US" sz="3200" dirty="0">
                <a:latin typeface="Franklin Gothic Book"/>
                <a:cs typeface="Franklin Gothic Book"/>
              </a:rPr>
              <a:t>Can we adopt a posture of convicted humility?</a:t>
            </a:r>
          </a:p>
          <a:p>
            <a:r>
              <a:rPr lang="en-US" sz="3200" dirty="0">
                <a:latin typeface="Franklin Gothic Book"/>
                <a:cs typeface="Franklin Gothic Book"/>
              </a:rPr>
              <a:t>Can we learn to be curious about what we don’t understand?</a:t>
            </a:r>
          </a:p>
          <a:p>
            <a:r>
              <a:rPr lang="en-US" sz="3200" dirty="0">
                <a:latin typeface="Franklin Gothic Book"/>
                <a:cs typeface="Franklin Gothic Book"/>
              </a:rPr>
              <a:t>Can we invite the Holy Spirit into the conversation?  </a:t>
            </a:r>
          </a:p>
        </p:txBody>
      </p:sp>
    </p:spTree>
    <p:extLst>
      <p:ext uri="{BB962C8B-B14F-4D97-AF65-F5344CB8AC3E}">
        <p14:creationId xmlns:p14="http://schemas.microsoft.com/office/powerpoint/2010/main" val="343526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5" y="226615"/>
            <a:ext cx="7766936" cy="923624"/>
          </a:xfrm>
        </p:spPr>
        <p:txBody>
          <a:bodyPr/>
          <a:lstStyle/>
          <a:p>
            <a:r>
              <a:rPr lang="en-US" dirty="0">
                <a:latin typeface="Constantia"/>
                <a:cs typeface="Constantia"/>
              </a:rPr>
              <a:t>Tenderness</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1339335" y="1329962"/>
            <a:ext cx="7766936" cy="4744735"/>
          </a:xfrm>
        </p:spPr>
        <p:txBody>
          <a:bodyPr>
            <a:normAutofit/>
          </a:bodyPr>
          <a:lstStyle/>
          <a:p>
            <a:pPr algn="l"/>
            <a:r>
              <a:rPr lang="en-US" sz="2800" dirty="0">
                <a:latin typeface="Franklin Gothic Book"/>
                <a:cs typeface="Franklin Gothic Book"/>
              </a:rPr>
              <a:t>We bring some of our deepest most powerful life experiences to this conversation:</a:t>
            </a:r>
          </a:p>
          <a:p>
            <a:pPr marL="571500" indent="-571500" algn="ctr">
              <a:buFont typeface="Arial"/>
              <a:buChar char="•"/>
            </a:pPr>
            <a:r>
              <a:rPr lang="en-US" sz="2800" dirty="0">
                <a:latin typeface="Franklin Gothic Book"/>
                <a:cs typeface="Franklin Gothic Book"/>
              </a:rPr>
              <a:t>Intimacy</a:t>
            </a:r>
          </a:p>
          <a:p>
            <a:pPr marL="571500" indent="-571500" algn="ctr">
              <a:buFont typeface="Arial"/>
              <a:buChar char="•"/>
            </a:pPr>
            <a:r>
              <a:rPr lang="en-US" sz="2800" dirty="0">
                <a:latin typeface="Franklin Gothic Book"/>
                <a:cs typeface="Franklin Gothic Book"/>
              </a:rPr>
              <a:t>Shame</a:t>
            </a:r>
          </a:p>
          <a:p>
            <a:pPr marL="571500" indent="-571500" algn="ctr">
              <a:buFont typeface="Arial"/>
              <a:buChar char="•"/>
            </a:pPr>
            <a:r>
              <a:rPr lang="en-US" sz="2800" dirty="0">
                <a:latin typeface="Franklin Gothic Book"/>
                <a:cs typeface="Franklin Gothic Book"/>
              </a:rPr>
              <a:t>Violation</a:t>
            </a:r>
          </a:p>
          <a:p>
            <a:pPr marL="571500" indent="-571500" algn="ctr">
              <a:buFont typeface="Arial"/>
              <a:buChar char="•"/>
            </a:pPr>
            <a:r>
              <a:rPr lang="en-US" sz="2800" dirty="0">
                <a:latin typeface="Franklin Gothic Book"/>
                <a:cs typeface="Franklin Gothic Book"/>
              </a:rPr>
              <a:t>Ecstasy</a:t>
            </a:r>
          </a:p>
          <a:p>
            <a:pPr marL="571500" indent="-571500" algn="ctr">
              <a:buFont typeface="Arial"/>
              <a:buChar char="•"/>
            </a:pPr>
            <a:r>
              <a:rPr lang="en-US" sz="2800" dirty="0">
                <a:latin typeface="Franklin Gothic Book"/>
                <a:cs typeface="Franklin Gothic Book"/>
              </a:rPr>
              <a:t>Communion</a:t>
            </a:r>
          </a:p>
          <a:p>
            <a:pPr algn="l"/>
            <a:r>
              <a:rPr lang="en-US" sz="2800" dirty="0">
                <a:latin typeface="Franklin Gothic Book"/>
                <a:cs typeface="Franklin Gothic Book"/>
              </a:rPr>
              <a:t>We must be careful of one another.</a:t>
            </a:r>
          </a:p>
          <a:p>
            <a:endParaRPr lang="en-US" dirty="0">
              <a:latin typeface="Franklin Gothic Book"/>
              <a:cs typeface="Franklin Gothic Book"/>
            </a:endParaRPr>
          </a:p>
        </p:txBody>
      </p:sp>
    </p:spTree>
    <p:extLst>
      <p:ext uri="{BB962C8B-B14F-4D97-AF65-F5344CB8AC3E}">
        <p14:creationId xmlns:p14="http://schemas.microsoft.com/office/powerpoint/2010/main" val="2247928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203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378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5" y="226615"/>
            <a:ext cx="7766936" cy="923624"/>
          </a:xfrm>
        </p:spPr>
        <p:txBody>
          <a:bodyPr/>
          <a:lstStyle/>
          <a:p>
            <a:r>
              <a:rPr lang="en-US" dirty="0">
                <a:latin typeface="Constantia"/>
                <a:cs typeface="Constantia"/>
              </a:rPr>
              <a:t>Tenderness</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1339335" y="1809230"/>
            <a:ext cx="7766936" cy="4265467"/>
          </a:xfrm>
        </p:spPr>
        <p:txBody>
          <a:bodyPr>
            <a:normAutofit/>
          </a:bodyPr>
          <a:lstStyle/>
          <a:p>
            <a:pPr algn="l"/>
            <a:r>
              <a:rPr lang="en-US" dirty="0">
                <a:latin typeface="Franklin Gothic Book"/>
                <a:cs typeface="Franklin Gothic Book"/>
              </a:rPr>
              <a:t>Negative emotions sometimes </a:t>
            </a:r>
          </a:p>
          <a:p>
            <a:pPr algn="l"/>
            <a:r>
              <a:rPr lang="en-US" dirty="0">
                <a:latin typeface="Franklin Gothic Book"/>
                <a:cs typeface="Franklin Gothic Book"/>
              </a:rPr>
              <a:t>mask for one another</a:t>
            </a:r>
          </a:p>
          <a:p>
            <a:pPr marL="571500" indent="-571500" algn="ctr">
              <a:buFont typeface="Arial"/>
              <a:buChar char="•"/>
            </a:pPr>
            <a:r>
              <a:rPr lang="en-US" dirty="0">
                <a:latin typeface="Franklin Gothic Book"/>
                <a:cs typeface="Franklin Gothic Book"/>
              </a:rPr>
              <a:t>Fear</a:t>
            </a:r>
          </a:p>
          <a:p>
            <a:pPr marL="571500" indent="-571500" algn="ctr">
              <a:buFont typeface="Arial"/>
              <a:buChar char="•"/>
            </a:pPr>
            <a:r>
              <a:rPr lang="en-US" dirty="0">
                <a:latin typeface="Franklin Gothic Book"/>
                <a:cs typeface="Franklin Gothic Book"/>
              </a:rPr>
              <a:t>Anger</a:t>
            </a:r>
          </a:p>
          <a:p>
            <a:pPr marL="571500" indent="-571500" algn="ctr">
              <a:buFont typeface="Arial"/>
              <a:buChar char="•"/>
            </a:pPr>
            <a:r>
              <a:rPr lang="en-US" dirty="0">
                <a:latin typeface="Franklin Gothic Book"/>
                <a:cs typeface="Franklin Gothic Book"/>
              </a:rPr>
              <a:t>Sadness</a:t>
            </a:r>
          </a:p>
        </p:txBody>
      </p:sp>
    </p:spTree>
    <p:extLst>
      <p:ext uri="{BB962C8B-B14F-4D97-AF65-F5344CB8AC3E}">
        <p14:creationId xmlns:p14="http://schemas.microsoft.com/office/powerpoint/2010/main" val="161779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5" y="240762"/>
            <a:ext cx="7766936" cy="923624"/>
          </a:xfrm>
        </p:spPr>
        <p:txBody>
          <a:bodyPr/>
          <a:lstStyle/>
          <a:p>
            <a:r>
              <a:rPr lang="en-US" dirty="0">
                <a:latin typeface="Constantia"/>
                <a:cs typeface="Constantia"/>
              </a:rPr>
              <a:t>Luke 10: 25-28 </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330572" y="1164386"/>
            <a:ext cx="9169010" cy="4910311"/>
          </a:xfrm>
        </p:spPr>
        <p:txBody>
          <a:bodyPr>
            <a:normAutofit fontScale="92500"/>
          </a:bodyPr>
          <a:lstStyle/>
          <a:p>
            <a:r>
              <a:rPr lang="en-US" dirty="0">
                <a:latin typeface="Franklin Gothic Book"/>
                <a:cs typeface="Franklin Gothic Book"/>
              </a:rPr>
              <a:t>Just then a lawyer stood up to test Jesus.  “Teacher, he said, “what must I do to inherit eternal life?”  He said to him, “what is written in the law?  What do you read there?”  He answered, “You shall love the Lord your God with all your heart, and with all your soul, and with all your strength, and with all your mind; and your neighbor as yourself.”  And he said to him, “You have given the right answer; do this, and you will live.” </a:t>
            </a:r>
          </a:p>
        </p:txBody>
      </p:sp>
    </p:spTree>
    <p:extLst>
      <p:ext uri="{BB962C8B-B14F-4D97-AF65-F5344CB8AC3E}">
        <p14:creationId xmlns:p14="http://schemas.microsoft.com/office/powerpoint/2010/main" val="209497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5" y="482839"/>
            <a:ext cx="7766936" cy="923624"/>
          </a:xfrm>
        </p:spPr>
        <p:txBody>
          <a:bodyPr/>
          <a:lstStyle/>
          <a:p>
            <a:r>
              <a:rPr lang="en-US" dirty="0">
                <a:latin typeface="Constantia"/>
                <a:cs typeface="Constantia"/>
              </a:rPr>
              <a:t>How did we get here?</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1794933" y="1794933"/>
            <a:ext cx="7789333" cy="3871846"/>
          </a:xfrm>
        </p:spPr>
        <p:txBody>
          <a:bodyPr>
            <a:normAutofit fontScale="92500" lnSpcReduction="20000"/>
          </a:bodyPr>
          <a:lstStyle/>
          <a:p>
            <a:pPr marL="571500" indent="-571500" algn="l">
              <a:buFont typeface="Arial"/>
              <a:buChar char="•"/>
            </a:pPr>
            <a:r>
              <a:rPr lang="en-US" dirty="0">
                <a:latin typeface="Franklin Gothic Book"/>
                <a:cs typeface="Franklin Gothic Book"/>
              </a:rPr>
              <a:t>44 years of rancorous debate</a:t>
            </a:r>
          </a:p>
          <a:p>
            <a:pPr marL="571500" indent="-571500" algn="l">
              <a:buFont typeface="Arial"/>
              <a:buChar char="•"/>
            </a:pPr>
            <a:r>
              <a:rPr lang="en-US" dirty="0">
                <a:latin typeface="Franklin Gothic Book"/>
                <a:cs typeface="Franklin Gothic Book"/>
              </a:rPr>
              <a:t>Increasing global representation</a:t>
            </a:r>
          </a:p>
          <a:p>
            <a:pPr marL="571500" indent="-571500" algn="l">
              <a:buFont typeface="Arial"/>
              <a:buChar char="•"/>
            </a:pPr>
            <a:r>
              <a:rPr lang="en-US" dirty="0">
                <a:latin typeface="Franklin Gothic Book"/>
                <a:cs typeface="Franklin Gothic Book"/>
              </a:rPr>
              <a:t>Resistance to church law</a:t>
            </a:r>
          </a:p>
          <a:p>
            <a:pPr marL="571500" indent="-571500" algn="l">
              <a:buFont typeface="Arial"/>
              <a:buChar char="•"/>
            </a:pPr>
            <a:r>
              <a:rPr lang="en-US" dirty="0">
                <a:latin typeface="Franklin Gothic Book"/>
                <a:cs typeface="Franklin Gothic Book"/>
              </a:rPr>
              <a:t>Legalization of gay marriage in US</a:t>
            </a:r>
          </a:p>
          <a:p>
            <a:pPr marL="571500" indent="-571500" algn="l">
              <a:buFont typeface="Arial"/>
              <a:buChar char="•"/>
            </a:pPr>
            <a:r>
              <a:rPr lang="en-US" dirty="0">
                <a:latin typeface="Franklin Gothic Book"/>
                <a:cs typeface="Franklin Gothic Book"/>
              </a:rPr>
              <a:t>2016 General Conference</a:t>
            </a:r>
          </a:p>
          <a:p>
            <a:pPr marL="571500" indent="-571500" algn="l">
              <a:buFont typeface="Arial"/>
              <a:buChar char="•"/>
            </a:pPr>
            <a:r>
              <a:rPr lang="en-US" dirty="0">
                <a:latin typeface="Franklin Gothic Book"/>
                <a:cs typeface="Franklin Gothic Book"/>
              </a:rPr>
              <a:t>Commission on a Way Forward</a:t>
            </a:r>
          </a:p>
          <a:p>
            <a:pPr marL="571500" indent="-571500" algn="l">
              <a:buFont typeface="Arial"/>
              <a:buChar char="•"/>
            </a:pPr>
            <a:r>
              <a:rPr lang="en-US" dirty="0">
                <a:latin typeface="Franklin Gothic Book"/>
                <a:cs typeface="Franklin Gothic Book"/>
              </a:rPr>
              <a:t>Special General Conference, Feb 2019 </a:t>
            </a:r>
          </a:p>
        </p:txBody>
      </p:sp>
    </p:spTree>
    <p:extLst>
      <p:ext uri="{BB962C8B-B14F-4D97-AF65-F5344CB8AC3E}">
        <p14:creationId xmlns:p14="http://schemas.microsoft.com/office/powerpoint/2010/main" val="210177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1339335" y="1388836"/>
            <a:ext cx="7766936" cy="923624"/>
          </a:xfrm>
        </p:spPr>
        <p:txBody>
          <a:bodyPr/>
          <a:lstStyle/>
          <a:p>
            <a:r>
              <a:rPr lang="en-US" dirty="0">
                <a:latin typeface="Constantia"/>
                <a:cs typeface="Constantia"/>
              </a:rPr>
              <a:t>Human Sexuality</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1339335" y="2767763"/>
            <a:ext cx="7766936" cy="3306934"/>
          </a:xfrm>
        </p:spPr>
        <p:txBody>
          <a:bodyPr>
            <a:normAutofit/>
          </a:bodyPr>
          <a:lstStyle/>
          <a:p>
            <a:r>
              <a:rPr lang="en-US" dirty="0">
                <a:latin typeface="Franklin Gothic Book"/>
                <a:cs typeface="Franklin Gothic Book"/>
              </a:rPr>
              <a:t>A Church-dividing issue since 1972</a:t>
            </a:r>
          </a:p>
        </p:txBody>
      </p:sp>
    </p:spTree>
    <p:extLst>
      <p:ext uri="{BB962C8B-B14F-4D97-AF65-F5344CB8AC3E}">
        <p14:creationId xmlns:p14="http://schemas.microsoft.com/office/powerpoint/2010/main" val="105335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1968</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869625" y="1352962"/>
            <a:ext cx="9014566" cy="4417836"/>
          </a:xfrm>
        </p:spPr>
        <p:txBody>
          <a:bodyPr>
            <a:normAutofit fontScale="77500" lnSpcReduction="20000"/>
          </a:bodyPr>
          <a:lstStyle/>
          <a:p>
            <a:pPr algn="l"/>
            <a:r>
              <a:rPr lang="en-US" sz="3200" dirty="0">
                <a:latin typeface="Franklin Gothic Book"/>
                <a:cs typeface="Franklin Gothic Book"/>
              </a:rPr>
              <a:t>METHODIST:  </a:t>
            </a:r>
            <a:r>
              <a:rPr lang="en-US" sz="3200" i="1" dirty="0">
                <a:latin typeface="Franklin Gothic Book"/>
                <a:cs typeface="Franklin Gothic Book"/>
              </a:rPr>
              <a:t>We believe that sexual intercourse within holy matrimony with fidelity and love is a sacred experience and constitutes a needed expression of affection.  We also believe that sexual intercourse outside the bonds of matrimony is contrary to the will of God.</a:t>
            </a:r>
          </a:p>
          <a:p>
            <a:pPr algn="l"/>
            <a:endParaRPr lang="en-US" sz="3200" dirty="0">
              <a:latin typeface="Franklin Gothic Book"/>
              <a:cs typeface="Franklin Gothic Book"/>
            </a:endParaRPr>
          </a:p>
          <a:p>
            <a:pPr algn="l"/>
            <a:r>
              <a:rPr lang="en-US" sz="3200" dirty="0">
                <a:latin typeface="Franklin Gothic Book"/>
                <a:cs typeface="Franklin Gothic Book"/>
              </a:rPr>
              <a:t>EVANGELICAL UNITED BRETHREN:  </a:t>
            </a:r>
            <a:r>
              <a:rPr lang="en-US" sz="3200" i="1" dirty="0">
                <a:latin typeface="Franklin Gothic Book"/>
                <a:cs typeface="Franklin Gothic Book"/>
              </a:rPr>
              <a:t>Marriage is an institution of divine appointment, upon the proper establishment of which are conditioned human happiness and well-being and the maintenance of the most important factor of civilization – the Christian home.  Virtue and morality in society, stability and permanence of free government can be had only as the </a:t>
            </a:r>
            <a:br>
              <a:rPr lang="en-US" sz="3200" i="1" dirty="0">
                <a:latin typeface="Franklin Gothic Book"/>
                <a:cs typeface="Franklin Gothic Book"/>
              </a:rPr>
            </a:br>
            <a:r>
              <a:rPr lang="en-US" sz="3200" i="1" dirty="0">
                <a:latin typeface="Franklin Gothic Book"/>
                <a:cs typeface="Franklin Gothic Book"/>
              </a:rPr>
              <a:t>Christian home is maintained in its integrity.</a:t>
            </a:r>
          </a:p>
          <a:p>
            <a:pPr algn="l"/>
            <a:endParaRPr lang="en-US" sz="3200" dirty="0">
              <a:latin typeface="Franklin Gothic Book"/>
              <a:cs typeface="Franklin Gothic Book"/>
            </a:endParaRPr>
          </a:p>
          <a:p>
            <a:pPr marL="457200" indent="-457200">
              <a:buFont typeface="Arial"/>
              <a:buChar char="•"/>
            </a:pPr>
            <a:endParaRPr lang="en-US" sz="3200" dirty="0">
              <a:latin typeface="Franklin Gothic Book"/>
              <a:cs typeface="Franklin Gothic Book"/>
            </a:endParaRPr>
          </a:p>
        </p:txBody>
      </p:sp>
    </p:spTree>
    <p:extLst>
      <p:ext uri="{BB962C8B-B14F-4D97-AF65-F5344CB8AC3E}">
        <p14:creationId xmlns:p14="http://schemas.microsoft.com/office/powerpoint/2010/main" val="384733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503B2-C47F-264C-9F5F-1172BE022660}"/>
              </a:ext>
            </a:extLst>
          </p:cNvPr>
          <p:cNvSpPr>
            <a:spLocks noGrp="1"/>
          </p:cNvSpPr>
          <p:nvPr>
            <p:ph type="ctrTitle"/>
          </p:nvPr>
        </p:nvSpPr>
        <p:spPr>
          <a:xfrm>
            <a:off x="869626" y="309449"/>
            <a:ext cx="7937049" cy="923624"/>
          </a:xfrm>
        </p:spPr>
        <p:txBody>
          <a:bodyPr/>
          <a:lstStyle/>
          <a:p>
            <a:r>
              <a:rPr lang="en-US" dirty="0">
                <a:latin typeface="Constantia"/>
                <a:cs typeface="Constantia"/>
              </a:rPr>
              <a:t>1972</a:t>
            </a:r>
          </a:p>
        </p:txBody>
      </p:sp>
      <p:sp>
        <p:nvSpPr>
          <p:cNvPr id="3" name="Subtitle 2">
            <a:extLst>
              <a:ext uri="{FF2B5EF4-FFF2-40B4-BE49-F238E27FC236}">
                <a16:creationId xmlns:a16="http://schemas.microsoft.com/office/drawing/2014/main" id="{F1E9E10F-7612-4741-80F9-A05016C7BF83}"/>
              </a:ext>
            </a:extLst>
          </p:cNvPr>
          <p:cNvSpPr>
            <a:spLocks noGrp="1"/>
          </p:cNvSpPr>
          <p:nvPr>
            <p:ph type="subTitle" idx="1"/>
          </p:nvPr>
        </p:nvSpPr>
        <p:spPr>
          <a:xfrm>
            <a:off x="538339" y="1380575"/>
            <a:ext cx="8889497" cy="4652532"/>
          </a:xfrm>
        </p:spPr>
        <p:txBody>
          <a:bodyPr>
            <a:normAutofit fontScale="85000" lnSpcReduction="20000"/>
          </a:bodyPr>
          <a:lstStyle/>
          <a:p>
            <a:r>
              <a:rPr lang="en-US" sz="3200" dirty="0">
                <a:latin typeface="Franklin Gothic Book"/>
                <a:cs typeface="Franklin Gothic Book"/>
              </a:rPr>
              <a:t>UNITED METHODIST CHURCH</a:t>
            </a:r>
          </a:p>
          <a:p>
            <a:r>
              <a:rPr lang="en-US" sz="3200" i="1" dirty="0">
                <a:latin typeface="Franklin Gothic Book"/>
                <a:cs typeface="Franklin Gothic Book"/>
              </a:rPr>
              <a:t>We assert the sanctity of the marriage covenant.  Marriage between a man and woman has long been blessed by God and recognized by society.  We do not recommend marriage between two persons of the same sex.</a:t>
            </a:r>
          </a:p>
          <a:p>
            <a:r>
              <a:rPr lang="en-US" sz="3200" i="1" dirty="0">
                <a:latin typeface="Franklin Gothic Book"/>
                <a:cs typeface="Franklin Gothic Book"/>
              </a:rPr>
              <a:t>Homosexuals no less than heterosexuals </a:t>
            </a:r>
            <a:r>
              <a:rPr lang="en-US" sz="3200" b="1" i="1" dirty="0">
                <a:latin typeface="Franklin Gothic Book"/>
                <a:cs typeface="Franklin Gothic Book"/>
              </a:rPr>
              <a:t>are </a:t>
            </a:r>
            <a:r>
              <a:rPr lang="en-US" sz="3200" b="1" i="1" u="sng" dirty="0">
                <a:latin typeface="Franklin Gothic Book"/>
                <a:cs typeface="Franklin Gothic Book"/>
              </a:rPr>
              <a:t>persons of sacred worth</a:t>
            </a:r>
            <a:r>
              <a:rPr lang="en-US" sz="3200" i="1" dirty="0">
                <a:latin typeface="Franklin Gothic Book"/>
                <a:cs typeface="Franklin Gothic Book"/>
              </a:rPr>
              <a:t>, who need the ministry and guidance of the church. . . </a:t>
            </a:r>
          </a:p>
          <a:p>
            <a:r>
              <a:rPr lang="en-US" sz="3200" i="1" dirty="0">
                <a:latin typeface="Franklin Gothic Book"/>
                <a:cs typeface="Franklin Gothic Book"/>
              </a:rPr>
              <a:t>. . . We insist that all persons are entitled to have their human rights ensured, though </a:t>
            </a:r>
            <a:r>
              <a:rPr lang="en-US" sz="3200" i="1" u="sng" dirty="0">
                <a:latin typeface="Franklin Gothic Book"/>
                <a:cs typeface="Franklin Gothic Book"/>
              </a:rPr>
              <a:t>we do not condone the practice of homosexuality and consider this practice incompatible with Christian teaching</a:t>
            </a:r>
            <a:r>
              <a:rPr lang="en-US" sz="3200" i="1" dirty="0">
                <a:latin typeface="Franklin Gothic Book"/>
                <a:cs typeface="Franklin Gothic Book"/>
              </a:rPr>
              <a:t>.</a:t>
            </a:r>
          </a:p>
        </p:txBody>
      </p:sp>
    </p:spTree>
    <p:extLst>
      <p:ext uri="{BB962C8B-B14F-4D97-AF65-F5344CB8AC3E}">
        <p14:creationId xmlns:p14="http://schemas.microsoft.com/office/powerpoint/2010/main" val="3455648401"/>
      </p:ext>
    </p:extLst>
  </p:cSld>
  <p:clrMapOvr>
    <a:masterClrMapping/>
  </p:clrMapOvr>
</p:sld>
</file>

<file path=ppt/theme/theme1.xml><?xml version="1.0" encoding="utf-8"?>
<a:theme xmlns:a="http://schemas.openxmlformats.org/drawingml/2006/main" name="Facet">
  <a:themeElements>
    <a:clrScheme name="Way Forward">
      <a:dk1>
        <a:srgbClr val="000000"/>
      </a:dk1>
      <a:lt1>
        <a:srgbClr val="FFFFFF"/>
      </a:lt1>
      <a:dk2>
        <a:srgbClr val="2C3C43"/>
      </a:dk2>
      <a:lt2>
        <a:srgbClr val="EBEBEB"/>
      </a:lt2>
      <a:accent1>
        <a:srgbClr val="9C0416"/>
      </a:accent1>
      <a:accent2>
        <a:srgbClr val="BAACAE"/>
      </a:accent2>
      <a:accent3>
        <a:srgbClr val="EC1C2C"/>
      </a:accent3>
      <a:accent4>
        <a:srgbClr val="BAACAE"/>
      </a:accent4>
      <a:accent5>
        <a:srgbClr val="9C0416"/>
      </a:accent5>
      <a:accent6>
        <a:srgbClr val="EC1C2C"/>
      </a:accent6>
      <a:hlink>
        <a:srgbClr val="EC1C2C"/>
      </a:hlink>
      <a:folHlink>
        <a:srgbClr val="EC1C2C"/>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ay Forward" id="{16C1D5BC-0C12-D94D-B854-7EEB66C7D115}" vid="{3DEB04BA-3A1E-7E42-BA27-86D45B86DF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15402</TotalTime>
  <Words>3186</Words>
  <Application>Microsoft Macintosh PowerPoint</Application>
  <PresentationFormat>Widescreen</PresentationFormat>
  <Paragraphs>235</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Adobe Caslon Pro</vt:lpstr>
      <vt:lpstr>Arial</vt:lpstr>
      <vt:lpstr>Calibri</vt:lpstr>
      <vt:lpstr>Calibri Bold</vt:lpstr>
      <vt:lpstr>Cambria Regular</vt:lpstr>
      <vt:lpstr>Constantia</vt:lpstr>
      <vt:lpstr>Franklin Gothic Book</vt:lpstr>
      <vt:lpstr>Trebuchet MS</vt:lpstr>
      <vt:lpstr>Wingdings 3</vt:lpstr>
      <vt:lpstr>Facet</vt:lpstr>
      <vt:lpstr>PowerPoint Presentation</vt:lpstr>
      <vt:lpstr>Table Talks</vt:lpstr>
      <vt:lpstr>Tenderness</vt:lpstr>
      <vt:lpstr>Tenderness</vt:lpstr>
      <vt:lpstr>Luke 10: 25-28 </vt:lpstr>
      <vt:lpstr>How did we get here?</vt:lpstr>
      <vt:lpstr>Human Sexuality</vt:lpstr>
      <vt:lpstr>1968</vt:lpstr>
      <vt:lpstr>1972</vt:lpstr>
      <vt:lpstr>1976</vt:lpstr>
      <vt:lpstr>1980</vt:lpstr>
      <vt:lpstr>1984</vt:lpstr>
      <vt:lpstr>1988</vt:lpstr>
      <vt:lpstr>1992</vt:lpstr>
      <vt:lpstr>2000</vt:lpstr>
      <vt:lpstr>2004</vt:lpstr>
      <vt:lpstr>2008</vt:lpstr>
      <vt:lpstr>2012</vt:lpstr>
      <vt:lpstr>2016</vt:lpstr>
      <vt:lpstr>Our Theological Task</vt:lpstr>
      <vt:lpstr>Together or To-part?</vt:lpstr>
      <vt:lpstr>QUADRILATERAL</vt:lpstr>
      <vt:lpstr>Complexifying Questions</vt:lpstr>
      <vt:lpstr>Complexifying Questions</vt:lpstr>
      <vt:lpstr>Facts</vt:lpstr>
      <vt:lpstr>Facts</vt:lpstr>
      <vt:lpstr>Stresses and Strains</vt:lpstr>
      <vt:lpstr>Today in the Church</vt:lpstr>
      <vt:lpstr>Spirits at Work</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Scriven</dc:creator>
  <cp:lastModifiedBy>Patrick Scriven</cp:lastModifiedBy>
  <cp:revision>39</cp:revision>
  <cp:lastPrinted>2018-03-02T17:22:03Z</cp:lastPrinted>
  <dcterms:created xsi:type="dcterms:W3CDTF">2018-03-01T21:37:39Z</dcterms:created>
  <dcterms:modified xsi:type="dcterms:W3CDTF">2018-04-11T18:03:30Z</dcterms:modified>
</cp:coreProperties>
</file>